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9144000"/>
  <p:notesSz cx="6858000" cy="9144000"/>
  <p:embeddedFontLst>
    <p:embeddedFont>
      <p:font typeface="Montserrat Medium"/>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iwjPYx77iXWZK2K3VSjlQ4vBisf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Medium-bold.fntdata"/><Relationship Id="rId14" Type="http://schemas.openxmlformats.org/officeDocument/2006/relationships/font" Target="fonts/MontserratMedium-regular.fntdata"/><Relationship Id="rId17" Type="http://schemas.openxmlformats.org/officeDocument/2006/relationships/font" Target="fonts/MontserratMedium-boldItalic.fntdata"/><Relationship Id="rId16"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2" name="Google Shape;122;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latin typeface="Montserrat Medium"/>
              <a:ea typeface="Montserrat Medium"/>
              <a:cs typeface="Montserrat Medium"/>
              <a:sym typeface="Montserrat Medium"/>
            </a:endParaRPr>
          </a:p>
        </p:txBody>
      </p:sp>
      <p:sp>
        <p:nvSpPr>
          <p:cNvPr id="131" name="Google Shape;13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latin typeface="Montserrat Medium"/>
                <a:ea typeface="Montserrat Medium"/>
                <a:cs typeface="Montserrat Medium"/>
                <a:sym typeface="Montserrat Medium"/>
              </a:rPr>
              <a:t>‹#›</a:t>
            </a:fld>
            <a:endParaRPr>
              <a:latin typeface="Montserrat Medium"/>
              <a:ea typeface="Montserrat Medium"/>
              <a:cs typeface="Montserrat Medium"/>
              <a:sym typeface="Montserrat Medium"/>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Remember to speak in segmented or numbered format. 1) 2) 3) reasons etc.</a:t>
            </a:r>
            <a:endParaRPr/>
          </a:p>
        </p:txBody>
      </p:sp>
      <p:sp>
        <p:nvSpPr>
          <p:cNvPr id="139" name="Google Shape;139;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9cb2c1ff93_2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9cb2c1ff93_2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g29cb2c1ff93_2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9cb2c1ff93_2_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9cb2c1ff93_2_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g29cb2c1ff93_2_1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9cb2c1ff93_2_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9cb2c1ff93_2_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g29cb2c1ff93_2_3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9bee733db6_0_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9bee733db6_0_1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smile is based on skew (yield curve of an </a:t>
            </a:r>
            <a:r>
              <a:rPr lang="en-US"/>
              <a:t>option</a:t>
            </a:r>
            <a:r>
              <a:rPr lang="en-US"/>
              <a:t>). Structured based on </a:t>
            </a:r>
            <a:r>
              <a:rPr lang="en-US"/>
              <a:t>option</a:t>
            </a:r>
            <a:r>
              <a:rPr lang="en-US"/>
              <a:t> skew not interest rate. </a:t>
            </a:r>
            <a:endParaRPr/>
          </a:p>
        </p:txBody>
      </p:sp>
      <p:sp>
        <p:nvSpPr>
          <p:cNvPr id="203" name="Google Shape;203;g29bee733db6_0_1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9bee733db6_0_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9bee733db6_0_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312674" lvl="0" marL="457200" rtl="0" algn="l">
              <a:lnSpc>
                <a:spcPct val="90000"/>
              </a:lnSpc>
              <a:spcBef>
                <a:spcPts val="971"/>
              </a:spcBef>
              <a:spcAft>
                <a:spcPts val="0"/>
              </a:spcAft>
              <a:buClr>
                <a:srgbClr val="111111"/>
              </a:buClr>
              <a:buSzPts val="1324"/>
              <a:buFont typeface="Arial"/>
              <a:buChar char="-"/>
            </a:pPr>
            <a:r>
              <a:rPr lang="en-US" sz="1324">
                <a:solidFill>
                  <a:srgbClr val="111111"/>
                </a:solidFill>
                <a:latin typeface="Arial"/>
                <a:ea typeface="Arial"/>
                <a:cs typeface="Arial"/>
                <a:sym typeface="Arial"/>
              </a:rPr>
              <a:t>The Black-Scholes Model assumes constant volatility over the option's life, which means it doesn't capture the volatility clustering observed in financial time series.</a:t>
            </a:r>
            <a:endParaRPr sz="1324">
              <a:solidFill>
                <a:srgbClr val="111111"/>
              </a:solidFill>
              <a:latin typeface="Arial"/>
              <a:ea typeface="Arial"/>
              <a:cs typeface="Arial"/>
              <a:sym typeface="Arial"/>
            </a:endParaRPr>
          </a:p>
          <a:p>
            <a:pPr indent="-312674" lvl="0" marL="457200" rtl="0" algn="l">
              <a:lnSpc>
                <a:spcPct val="90000"/>
              </a:lnSpc>
              <a:spcBef>
                <a:spcPts val="0"/>
              </a:spcBef>
              <a:spcAft>
                <a:spcPts val="0"/>
              </a:spcAft>
              <a:buClr>
                <a:srgbClr val="111111"/>
              </a:buClr>
              <a:buSzPts val="1324"/>
              <a:buFont typeface="Arial"/>
              <a:buChar char="-"/>
            </a:pPr>
            <a:r>
              <a:rPr lang="en-US" sz="1324">
                <a:solidFill>
                  <a:srgbClr val="111111"/>
                </a:solidFill>
                <a:latin typeface="Arial"/>
                <a:ea typeface="Arial"/>
                <a:cs typeface="Arial"/>
                <a:sym typeface="Arial"/>
              </a:rPr>
              <a:t>While the Black-Scholes model assumes constant volatility, the GARCH model allows for time-varying volatility, making it more suitable for capturing the dynamics of financial markets where volatility changes over time. </a:t>
            </a:r>
            <a:endParaRPr sz="1324">
              <a:solidFill>
                <a:srgbClr val="111111"/>
              </a:solidFill>
              <a:latin typeface="Arial"/>
              <a:ea typeface="Arial"/>
              <a:cs typeface="Arial"/>
              <a:sym typeface="Arial"/>
            </a:endParaRPr>
          </a:p>
        </p:txBody>
      </p:sp>
      <p:sp>
        <p:nvSpPr>
          <p:cNvPr id="213" name="Google Shape;213;g29bee733db6_0_2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9bee733db6_0_4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9bee733db6_0_4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g29bee733db6_0_4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spTree>
      <p:nvGrpSpPr>
        <p:cNvPr id="25" name="Shape 25"/>
        <p:cNvGrpSpPr/>
        <p:nvPr/>
      </p:nvGrpSpPr>
      <p:grpSpPr>
        <a:xfrm>
          <a:off x="0" y="0"/>
          <a:ext cx="0" cy="0"/>
          <a:chOff x="0" y="0"/>
          <a:chExt cx="0" cy="0"/>
        </a:xfrm>
      </p:grpSpPr>
      <p:sp>
        <p:nvSpPr>
          <p:cNvPr id="26" name="Google Shape;26;p13"/>
          <p:cNvSpPr txBox="1"/>
          <p:nvPr>
            <p:ph idx="1" type="body"/>
          </p:nvPr>
        </p:nvSpPr>
        <p:spPr>
          <a:xfrm>
            <a:off x="457488" y="5916706"/>
            <a:ext cx="2216727" cy="409015"/>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971"/>
              </a:spcBef>
              <a:spcAft>
                <a:spcPts val="0"/>
              </a:spcAft>
              <a:buClr>
                <a:srgbClr val="006AA9"/>
              </a:buClr>
              <a:buSzPts val="1235"/>
              <a:buNone/>
              <a:defRPr b="1" sz="1235">
                <a:solidFill>
                  <a:srgbClr val="006AA9"/>
                </a:solidFil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pic>
        <p:nvPicPr>
          <p:cNvPr id="27" name="Google Shape;27;p13"/>
          <p:cNvPicPr preferRelativeResize="0"/>
          <p:nvPr/>
        </p:nvPicPr>
        <p:blipFill rotWithShape="1">
          <a:blip r:embed="rId2">
            <a:alphaModFix/>
          </a:blip>
          <a:srcRect b="0" l="0" r="0" t="0"/>
          <a:stretch/>
        </p:blipFill>
        <p:spPr>
          <a:xfrm>
            <a:off x="4572000" y="224401"/>
            <a:ext cx="4305993" cy="6454588"/>
          </a:xfrm>
          <a:prstGeom prst="rect">
            <a:avLst/>
          </a:prstGeom>
          <a:noFill/>
          <a:ln>
            <a:noFill/>
          </a:ln>
        </p:spPr>
      </p:pic>
      <p:sp>
        <p:nvSpPr>
          <p:cNvPr id="28" name="Google Shape;28;p13"/>
          <p:cNvSpPr txBox="1"/>
          <p:nvPr>
            <p:ph type="ctrTitle"/>
          </p:nvPr>
        </p:nvSpPr>
        <p:spPr>
          <a:xfrm>
            <a:off x="457489" y="2675965"/>
            <a:ext cx="6721044" cy="740590"/>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rgbClr val="012268"/>
              </a:buClr>
              <a:buSzPts val="2118"/>
              <a:buFont typeface="Arial"/>
              <a:buNone/>
              <a:defRPr sz="2118">
                <a:solidFill>
                  <a:srgbClr val="01226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3"/>
          <p:cNvSpPr txBox="1"/>
          <p:nvPr>
            <p:ph idx="2" type="subTitle"/>
          </p:nvPr>
        </p:nvSpPr>
        <p:spPr>
          <a:xfrm>
            <a:off x="457489" y="3471187"/>
            <a:ext cx="6721044" cy="518108"/>
          </a:xfrm>
          <a:prstGeom prst="rect">
            <a:avLst/>
          </a:prstGeom>
          <a:noFill/>
          <a:ln>
            <a:noFill/>
          </a:ln>
        </p:spPr>
        <p:txBody>
          <a:bodyPr anchorCtr="0" anchor="t" bIns="0" lIns="0" spcFirstLastPara="1" rIns="0" wrap="square" tIns="0">
            <a:normAutofit/>
          </a:bodyPr>
          <a:lstStyle>
            <a:lvl1pPr lvl="0" algn="l">
              <a:lnSpc>
                <a:spcPct val="90000"/>
              </a:lnSpc>
              <a:spcBef>
                <a:spcPts val="971"/>
              </a:spcBef>
              <a:spcAft>
                <a:spcPts val="0"/>
              </a:spcAft>
              <a:buClr>
                <a:srgbClr val="006AA9"/>
              </a:buClr>
              <a:buSzPts val="2118"/>
              <a:buNone/>
              <a:defRPr sz="2118">
                <a:solidFill>
                  <a:srgbClr val="006AA9"/>
                </a:solidFill>
              </a:defRPr>
            </a:lvl1pPr>
            <a:lvl2pPr lvl="1" algn="ctr">
              <a:lnSpc>
                <a:spcPct val="90000"/>
              </a:lnSpc>
              <a:spcBef>
                <a:spcPts val="485"/>
              </a:spcBef>
              <a:spcAft>
                <a:spcPts val="0"/>
              </a:spcAft>
              <a:buClr>
                <a:schemeClr val="dk2"/>
              </a:buClr>
              <a:buSzPts val="1941"/>
              <a:buNone/>
              <a:defRPr sz="1941"/>
            </a:lvl2pPr>
            <a:lvl3pPr lvl="2" algn="ctr">
              <a:lnSpc>
                <a:spcPct val="90000"/>
              </a:lnSpc>
              <a:spcBef>
                <a:spcPts val="485"/>
              </a:spcBef>
              <a:spcAft>
                <a:spcPts val="0"/>
              </a:spcAft>
              <a:buClr>
                <a:schemeClr val="dk2"/>
              </a:buClr>
              <a:buSzPts val="1747"/>
              <a:buNone/>
              <a:defRPr sz="1745"/>
            </a:lvl3pPr>
            <a:lvl4pPr lvl="3" algn="ctr">
              <a:lnSpc>
                <a:spcPct val="90000"/>
              </a:lnSpc>
              <a:spcBef>
                <a:spcPts val="485"/>
              </a:spcBef>
              <a:spcAft>
                <a:spcPts val="0"/>
              </a:spcAft>
              <a:buClr>
                <a:schemeClr val="dk2"/>
              </a:buClr>
              <a:buSzPts val="1553"/>
              <a:buNone/>
              <a:defRPr sz="1553"/>
            </a:lvl4pPr>
            <a:lvl5pPr lvl="4" algn="ctr">
              <a:lnSpc>
                <a:spcPct val="90000"/>
              </a:lnSpc>
              <a:spcBef>
                <a:spcPts val="485"/>
              </a:spcBef>
              <a:spcAft>
                <a:spcPts val="0"/>
              </a:spcAft>
              <a:buClr>
                <a:schemeClr val="dk2"/>
              </a:buClr>
              <a:buSzPts val="1553"/>
              <a:buNone/>
              <a:defRPr sz="1553"/>
            </a:lvl5pPr>
            <a:lvl6pPr lvl="5" algn="ctr">
              <a:lnSpc>
                <a:spcPct val="90000"/>
              </a:lnSpc>
              <a:spcBef>
                <a:spcPts val="485"/>
              </a:spcBef>
              <a:spcAft>
                <a:spcPts val="0"/>
              </a:spcAft>
              <a:buClr>
                <a:schemeClr val="dk1"/>
              </a:buClr>
              <a:buSzPts val="1553"/>
              <a:buNone/>
              <a:defRPr sz="1553"/>
            </a:lvl6pPr>
            <a:lvl7pPr lvl="6" algn="ctr">
              <a:lnSpc>
                <a:spcPct val="90000"/>
              </a:lnSpc>
              <a:spcBef>
                <a:spcPts val="485"/>
              </a:spcBef>
              <a:spcAft>
                <a:spcPts val="0"/>
              </a:spcAft>
              <a:buClr>
                <a:schemeClr val="dk1"/>
              </a:buClr>
              <a:buSzPts val="1553"/>
              <a:buNone/>
              <a:defRPr sz="1553"/>
            </a:lvl7pPr>
            <a:lvl8pPr lvl="7" algn="ctr">
              <a:lnSpc>
                <a:spcPct val="90000"/>
              </a:lnSpc>
              <a:spcBef>
                <a:spcPts val="485"/>
              </a:spcBef>
              <a:spcAft>
                <a:spcPts val="0"/>
              </a:spcAft>
              <a:buClr>
                <a:schemeClr val="dk1"/>
              </a:buClr>
              <a:buSzPts val="1553"/>
              <a:buNone/>
              <a:defRPr sz="1553"/>
            </a:lvl8pPr>
            <a:lvl9pPr lvl="8" algn="ctr">
              <a:lnSpc>
                <a:spcPct val="90000"/>
              </a:lnSpc>
              <a:spcBef>
                <a:spcPts val="485"/>
              </a:spcBef>
              <a:spcAft>
                <a:spcPts val="0"/>
              </a:spcAft>
              <a:buClr>
                <a:schemeClr val="dk1"/>
              </a:buClr>
              <a:buSzPts val="1553"/>
              <a:buNone/>
              <a:defRPr sz="1553"/>
            </a:lvl9pPr>
          </a:lstStyle>
          <a:p/>
        </p:txBody>
      </p:sp>
      <p:sp>
        <p:nvSpPr>
          <p:cNvPr id="30" name="Google Shape;30;p13"/>
          <p:cNvSpPr/>
          <p:nvPr/>
        </p:nvSpPr>
        <p:spPr>
          <a:xfrm>
            <a:off x="9222752" y="1553425"/>
            <a:ext cx="1697546" cy="479211"/>
          </a:xfrm>
          <a:prstGeom prst="rect">
            <a:avLst/>
          </a:prstGeom>
          <a:solidFill>
            <a:srgbClr val="4F647E"/>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80 101 126</a:t>
            </a:r>
            <a:endParaRPr b="0" i="0" sz="1400" u="none" cap="none" strike="noStrike">
              <a:solidFill>
                <a:srgbClr val="000000"/>
              </a:solidFill>
              <a:latin typeface="Arial"/>
              <a:ea typeface="Arial"/>
              <a:cs typeface="Arial"/>
              <a:sym typeface="Arial"/>
            </a:endParaRPr>
          </a:p>
        </p:txBody>
      </p:sp>
      <p:sp>
        <p:nvSpPr>
          <p:cNvPr id="31" name="Google Shape;31;p13"/>
          <p:cNvSpPr/>
          <p:nvPr/>
        </p:nvSpPr>
        <p:spPr>
          <a:xfrm>
            <a:off x="9222752" y="2122448"/>
            <a:ext cx="1697546" cy="479211"/>
          </a:xfrm>
          <a:prstGeom prst="rect">
            <a:avLst/>
          </a:prstGeom>
          <a:solidFill>
            <a:srgbClr val="8398B1"/>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132 152 177</a:t>
            </a:r>
            <a:endParaRPr b="0" i="0" sz="1400" u="none" cap="none" strike="noStrike">
              <a:solidFill>
                <a:srgbClr val="000000"/>
              </a:solidFill>
              <a:latin typeface="Arial"/>
              <a:ea typeface="Arial"/>
              <a:cs typeface="Arial"/>
              <a:sym typeface="Arial"/>
            </a:endParaRPr>
          </a:p>
        </p:txBody>
      </p:sp>
      <p:sp>
        <p:nvSpPr>
          <p:cNvPr id="32" name="Google Shape;32;p13"/>
          <p:cNvSpPr/>
          <p:nvPr/>
        </p:nvSpPr>
        <p:spPr>
          <a:xfrm>
            <a:off x="9222752" y="2691471"/>
            <a:ext cx="1697546" cy="479211"/>
          </a:xfrm>
          <a:prstGeom prst="rect">
            <a:avLst/>
          </a:prstGeom>
          <a:solidFill>
            <a:srgbClr val="A9B7C9"/>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170 184 201</a:t>
            </a:r>
            <a:endParaRPr b="0" i="0" sz="1400" u="none" cap="none" strike="noStrike">
              <a:solidFill>
                <a:srgbClr val="000000"/>
              </a:solidFill>
              <a:latin typeface="Arial"/>
              <a:ea typeface="Arial"/>
              <a:cs typeface="Arial"/>
              <a:sym typeface="Arial"/>
            </a:endParaRPr>
          </a:p>
        </p:txBody>
      </p:sp>
      <p:sp>
        <p:nvSpPr>
          <p:cNvPr id="33" name="Google Shape;33;p13"/>
          <p:cNvSpPr/>
          <p:nvPr/>
        </p:nvSpPr>
        <p:spPr>
          <a:xfrm>
            <a:off x="9222752" y="3260495"/>
            <a:ext cx="1697546" cy="479211"/>
          </a:xfrm>
          <a:prstGeom prst="rect">
            <a:avLst/>
          </a:prstGeom>
          <a:solidFill>
            <a:schemeClr val="accent5"/>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195 205 217</a:t>
            </a:r>
            <a:endParaRPr b="0" i="0" sz="1400" u="none" cap="none" strike="noStrike">
              <a:solidFill>
                <a:srgbClr val="000000"/>
              </a:solidFill>
              <a:latin typeface="Arial"/>
              <a:ea typeface="Arial"/>
              <a:cs typeface="Arial"/>
              <a:sym typeface="Arial"/>
            </a:endParaRPr>
          </a:p>
        </p:txBody>
      </p:sp>
      <p:sp>
        <p:nvSpPr>
          <p:cNvPr id="34" name="Google Shape;34;p13"/>
          <p:cNvSpPr/>
          <p:nvPr/>
        </p:nvSpPr>
        <p:spPr>
          <a:xfrm>
            <a:off x="9222752" y="984402"/>
            <a:ext cx="1697546" cy="479211"/>
          </a:xfrm>
          <a:prstGeom prst="rect">
            <a:avLst/>
          </a:prstGeom>
          <a:solidFill>
            <a:schemeClr val="accent1"/>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14 40 75</a:t>
            </a:r>
            <a:endParaRPr b="0" i="0" sz="1400" u="none" cap="none" strike="noStrike">
              <a:solidFill>
                <a:srgbClr val="000000"/>
              </a:solidFill>
              <a:latin typeface="Arial"/>
              <a:ea typeface="Arial"/>
              <a:cs typeface="Arial"/>
              <a:sym typeface="Arial"/>
            </a:endParaRPr>
          </a:p>
        </p:txBody>
      </p:sp>
      <p:sp>
        <p:nvSpPr>
          <p:cNvPr id="35" name="Google Shape;35;p13"/>
          <p:cNvSpPr/>
          <p:nvPr/>
        </p:nvSpPr>
        <p:spPr>
          <a:xfrm>
            <a:off x="9222752" y="3829518"/>
            <a:ext cx="1697546" cy="479211"/>
          </a:xfrm>
          <a:prstGeom prst="rect">
            <a:avLst/>
          </a:prstGeom>
          <a:solidFill>
            <a:srgbClr val="4978A3"/>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73 121 164</a:t>
            </a:r>
            <a:endParaRPr b="0" i="0" sz="1400" u="none" cap="none" strike="noStrike">
              <a:solidFill>
                <a:srgbClr val="000000"/>
              </a:solidFill>
              <a:latin typeface="Arial"/>
              <a:ea typeface="Arial"/>
              <a:cs typeface="Arial"/>
              <a:sym typeface="Arial"/>
            </a:endParaRPr>
          </a:p>
        </p:txBody>
      </p:sp>
      <p:sp>
        <p:nvSpPr>
          <p:cNvPr id="36" name="Google Shape;36;p13"/>
          <p:cNvSpPr/>
          <p:nvPr/>
        </p:nvSpPr>
        <p:spPr>
          <a:xfrm>
            <a:off x="9222752" y="4398541"/>
            <a:ext cx="1697546" cy="479211"/>
          </a:xfrm>
          <a:prstGeom prst="rect">
            <a:avLst/>
          </a:prstGeom>
          <a:solidFill>
            <a:schemeClr val="accent6"/>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121 160 195</a:t>
            </a:r>
            <a:endParaRPr b="0" i="0" sz="1400" u="none" cap="none" strike="noStrike">
              <a:solidFill>
                <a:srgbClr val="000000"/>
              </a:solidFill>
              <a:latin typeface="Arial"/>
              <a:ea typeface="Arial"/>
              <a:cs typeface="Arial"/>
              <a:sym typeface="Arial"/>
            </a:endParaRPr>
          </a:p>
        </p:txBody>
      </p:sp>
      <p:sp>
        <p:nvSpPr>
          <p:cNvPr id="37" name="Google Shape;37;p13"/>
          <p:cNvSpPr/>
          <p:nvPr/>
        </p:nvSpPr>
        <p:spPr>
          <a:xfrm>
            <a:off x="9222752" y="5633993"/>
            <a:ext cx="1697546" cy="479211"/>
          </a:xfrm>
          <a:prstGeom prst="rect">
            <a:avLst/>
          </a:prstGeom>
          <a:solidFill>
            <a:srgbClr val="FD6B0D"/>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253 107 13</a:t>
            </a:r>
            <a:endParaRPr b="0" i="0" sz="1400" u="none" cap="none" strike="noStrike">
              <a:solidFill>
                <a:srgbClr val="000000"/>
              </a:solidFill>
              <a:latin typeface="Arial"/>
              <a:ea typeface="Arial"/>
              <a:cs typeface="Arial"/>
              <a:sym typeface="Arial"/>
            </a:endParaRPr>
          </a:p>
        </p:txBody>
      </p:sp>
      <p:sp>
        <p:nvSpPr>
          <p:cNvPr id="38" name="Google Shape;38;p13"/>
          <p:cNvSpPr/>
          <p:nvPr/>
        </p:nvSpPr>
        <p:spPr>
          <a:xfrm>
            <a:off x="9222752" y="5031001"/>
            <a:ext cx="1697546" cy="479211"/>
          </a:xfrm>
          <a:prstGeom prst="rect">
            <a:avLst/>
          </a:prstGeom>
          <a:solidFill>
            <a:srgbClr val="E3EBF2"/>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228 236 243</a:t>
            </a:r>
            <a:endParaRPr b="0" i="0" sz="1400" u="none" cap="none" strike="noStrike">
              <a:solidFill>
                <a:srgbClr val="000000"/>
              </a:solidFill>
              <a:latin typeface="Arial"/>
              <a:ea typeface="Arial"/>
              <a:cs typeface="Arial"/>
              <a:sym typeface="Arial"/>
            </a:endParaRPr>
          </a:p>
        </p:txBody>
      </p:sp>
      <p:sp>
        <p:nvSpPr>
          <p:cNvPr id="39" name="Google Shape;39;p13"/>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40" name="Google Shape;40;p13"/>
          <p:cNvSpPr/>
          <p:nvPr>
            <p:ph idx="3" type="pic"/>
          </p:nvPr>
        </p:nvSpPr>
        <p:spPr>
          <a:xfrm>
            <a:off x="457489" y="3966882"/>
            <a:ext cx="3975965" cy="1882588"/>
          </a:xfrm>
          <a:prstGeom prst="rect">
            <a:avLst/>
          </a:prstGeom>
          <a:noFill/>
          <a:ln>
            <a:noFill/>
          </a:ln>
        </p:spPr>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93" name="Shape 93"/>
        <p:cNvGrpSpPr/>
        <p:nvPr/>
      </p:nvGrpSpPr>
      <p:grpSpPr>
        <a:xfrm>
          <a:off x="0" y="0"/>
          <a:ext cx="0" cy="0"/>
          <a:chOff x="0" y="0"/>
          <a:chExt cx="0" cy="0"/>
        </a:xfrm>
      </p:grpSpPr>
      <p:sp>
        <p:nvSpPr>
          <p:cNvPr id="94" name="Google Shape;94;p22"/>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2"/>
          <p:cNvSpPr txBox="1"/>
          <p:nvPr>
            <p:ph idx="1" type="body"/>
          </p:nvPr>
        </p:nvSpPr>
        <p:spPr>
          <a:xfrm>
            <a:off x="457489" y="1344710"/>
            <a:ext cx="8229023" cy="4832254"/>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96" name="Google Shape;96;p22"/>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7" name="Google Shape;97;p22"/>
          <p:cNvSpPr txBox="1"/>
          <p:nvPr>
            <p:ph idx="2" type="body"/>
          </p:nvPr>
        </p:nvSpPr>
        <p:spPr>
          <a:xfrm>
            <a:off x="457489" y="1005742"/>
            <a:ext cx="8229022" cy="265552"/>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971"/>
              </a:spcBef>
              <a:spcAft>
                <a:spcPts val="0"/>
              </a:spcAft>
              <a:buClr>
                <a:srgbClr val="616569"/>
              </a:buClr>
              <a:buSzPts val="1324"/>
              <a:buNone/>
              <a:defRPr b="0" sz="1324">
                <a:solidFill>
                  <a:srgbClr val="616569"/>
                </a:solidFil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OC">
  <p:cSld name="1_TOC">
    <p:spTree>
      <p:nvGrpSpPr>
        <p:cNvPr id="98" name="Shape 98"/>
        <p:cNvGrpSpPr/>
        <p:nvPr/>
      </p:nvGrpSpPr>
      <p:grpSpPr>
        <a:xfrm>
          <a:off x="0" y="0"/>
          <a:ext cx="0" cy="0"/>
          <a:chOff x="0" y="0"/>
          <a:chExt cx="0" cy="0"/>
        </a:xfrm>
      </p:grpSpPr>
      <p:sp>
        <p:nvSpPr>
          <p:cNvPr id="99" name="Google Shape;99;p23"/>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3"/>
          <p:cNvSpPr txBox="1"/>
          <p:nvPr>
            <p:ph idx="1" type="body"/>
          </p:nvPr>
        </p:nvSpPr>
        <p:spPr>
          <a:xfrm>
            <a:off x="457489" y="1344710"/>
            <a:ext cx="8229023" cy="4832254"/>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971"/>
              </a:spcBef>
              <a:spcAft>
                <a:spcPts val="0"/>
              </a:spcAft>
              <a:buClr>
                <a:schemeClr val="dk2"/>
              </a:buClr>
              <a:buSzPts val="1412"/>
              <a:buNone/>
              <a:defRPr b="0" sz="1412"/>
            </a:lvl1pPr>
            <a:lvl2pPr indent="-307022" lvl="1" marL="914400" algn="l">
              <a:lnSpc>
                <a:spcPct val="90000"/>
              </a:lnSpc>
              <a:spcBef>
                <a:spcPts val="485"/>
              </a:spcBef>
              <a:spcAft>
                <a:spcPts val="0"/>
              </a:spcAft>
              <a:buClr>
                <a:schemeClr val="dk2"/>
              </a:buClr>
              <a:buSzPts val="1235"/>
              <a:buChar char="–"/>
              <a:defRPr sz="1235"/>
            </a:lvl2pPr>
            <a:lvl3pPr indent="-295846" lvl="2" marL="1371600" algn="l">
              <a:lnSpc>
                <a:spcPct val="90000"/>
              </a:lnSpc>
              <a:spcBef>
                <a:spcPts val="485"/>
              </a:spcBef>
              <a:spcAft>
                <a:spcPts val="0"/>
              </a:spcAft>
              <a:buClr>
                <a:schemeClr val="dk2"/>
              </a:buClr>
              <a:buSzPts val="1059"/>
              <a:buChar char="•"/>
              <a:defRPr sz="1059"/>
            </a:lvl3pPr>
            <a:lvl4pPr indent="-290258" lvl="3" marL="1828800" algn="l">
              <a:lnSpc>
                <a:spcPct val="90000"/>
              </a:lnSpc>
              <a:spcBef>
                <a:spcPts val="485"/>
              </a:spcBef>
              <a:spcAft>
                <a:spcPts val="0"/>
              </a:spcAft>
              <a:buClr>
                <a:schemeClr val="dk2"/>
              </a:buClr>
              <a:buSzPts val="971"/>
              <a:buChar char="•"/>
              <a:defRPr sz="971"/>
            </a:lvl4pPr>
            <a:lvl5pPr indent="-290258" lvl="4" marL="2286000" algn="l">
              <a:lnSpc>
                <a:spcPct val="90000"/>
              </a:lnSpc>
              <a:spcBef>
                <a:spcPts val="485"/>
              </a:spcBef>
              <a:spcAft>
                <a:spcPts val="0"/>
              </a:spcAft>
              <a:buClr>
                <a:schemeClr val="dk2"/>
              </a:buClr>
              <a:buSzPts val="971"/>
              <a:buChar char="•"/>
              <a:defRPr sz="971"/>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101" name="Google Shape;101;p23"/>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Four Content w-titles">
  <p:cSld name="2_Four Content w-titles">
    <p:spTree>
      <p:nvGrpSpPr>
        <p:cNvPr id="102" name="Shape 102"/>
        <p:cNvGrpSpPr/>
        <p:nvPr/>
      </p:nvGrpSpPr>
      <p:grpSpPr>
        <a:xfrm>
          <a:off x="0" y="0"/>
          <a:ext cx="0" cy="0"/>
          <a:chOff x="0" y="0"/>
          <a:chExt cx="0" cy="0"/>
        </a:xfrm>
      </p:grpSpPr>
      <p:sp>
        <p:nvSpPr>
          <p:cNvPr id="103" name="Google Shape;103;p24"/>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765"/>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4"/>
          <p:cNvSpPr txBox="1"/>
          <p:nvPr>
            <p:ph idx="1" type="body"/>
          </p:nvPr>
        </p:nvSpPr>
        <p:spPr>
          <a:xfrm>
            <a:off x="457490" y="4090801"/>
            <a:ext cx="4032250" cy="1966530"/>
          </a:xfrm>
          <a:prstGeom prst="rect">
            <a:avLst/>
          </a:prstGeom>
          <a:noFill/>
          <a:ln>
            <a:noFill/>
          </a:ln>
        </p:spPr>
        <p:txBody>
          <a:bodyPr anchorCtr="0" anchor="t" bIns="0" lIns="0" spcFirstLastPara="1" rIns="0" wrap="square" tIns="0">
            <a:noAutofit/>
          </a:bodyPr>
          <a:lstStyle>
            <a:lvl1pPr indent="-295846" lvl="0" marL="457200" algn="l">
              <a:lnSpc>
                <a:spcPct val="90000"/>
              </a:lnSpc>
              <a:spcBef>
                <a:spcPts val="971"/>
              </a:spcBef>
              <a:spcAft>
                <a:spcPts val="0"/>
              </a:spcAft>
              <a:buClr>
                <a:schemeClr val="dk2"/>
              </a:buClr>
              <a:buSzPts val="1059"/>
              <a:buChar char="•"/>
              <a:defRPr>
                <a:latin typeface="Arial"/>
                <a:ea typeface="Arial"/>
                <a:cs typeface="Arial"/>
                <a:sym typeface="Arial"/>
              </a:defRPr>
            </a:lvl1pPr>
            <a:lvl2pPr indent="-290258" lvl="1" marL="914400" algn="l">
              <a:lnSpc>
                <a:spcPct val="90000"/>
              </a:lnSpc>
              <a:spcBef>
                <a:spcPts val="485"/>
              </a:spcBef>
              <a:spcAft>
                <a:spcPts val="0"/>
              </a:spcAft>
              <a:buClr>
                <a:schemeClr val="dk2"/>
              </a:buClr>
              <a:buSzPts val="971"/>
              <a:buChar char="–"/>
              <a:defRPr>
                <a:latin typeface="Arial"/>
                <a:ea typeface="Arial"/>
                <a:cs typeface="Arial"/>
                <a:sym typeface="Arial"/>
              </a:defRPr>
            </a:lvl2pPr>
            <a:lvl3pPr indent="-287464" lvl="2" marL="1371600" algn="l">
              <a:lnSpc>
                <a:spcPct val="90000"/>
              </a:lnSpc>
              <a:spcBef>
                <a:spcPts val="485"/>
              </a:spcBef>
              <a:spcAft>
                <a:spcPts val="0"/>
              </a:spcAft>
              <a:buClr>
                <a:schemeClr val="dk2"/>
              </a:buClr>
              <a:buSzPts val="927"/>
              <a:buChar char="•"/>
              <a:defRPr>
                <a:latin typeface="Arial"/>
                <a:ea typeface="Arial"/>
                <a:cs typeface="Arial"/>
                <a:sym typeface="Arial"/>
              </a:defRPr>
            </a:lvl3pPr>
            <a:lvl4pPr indent="-284607" lvl="3" marL="1828800" algn="l">
              <a:lnSpc>
                <a:spcPct val="90000"/>
              </a:lnSpc>
              <a:spcBef>
                <a:spcPts val="485"/>
              </a:spcBef>
              <a:spcAft>
                <a:spcPts val="0"/>
              </a:spcAft>
              <a:buClr>
                <a:schemeClr val="dk2"/>
              </a:buClr>
              <a:buSzPts val="882"/>
              <a:buChar char="•"/>
              <a:defRPr>
                <a:latin typeface="Arial"/>
                <a:ea typeface="Arial"/>
                <a:cs typeface="Arial"/>
                <a:sym typeface="Arial"/>
              </a:defRPr>
            </a:lvl4pPr>
            <a:lvl5pPr indent="-284607" lvl="4" marL="2286000" algn="l">
              <a:lnSpc>
                <a:spcPct val="90000"/>
              </a:lnSpc>
              <a:spcBef>
                <a:spcPts val="485"/>
              </a:spcBef>
              <a:spcAft>
                <a:spcPts val="0"/>
              </a:spcAft>
              <a:buClr>
                <a:schemeClr val="dk2"/>
              </a:buClr>
              <a:buSzPts val="882"/>
              <a:buChar char="•"/>
              <a:defRPr>
                <a:latin typeface="Arial"/>
                <a:ea typeface="Arial"/>
                <a:cs typeface="Arial"/>
                <a:sym typeface="Arial"/>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105" name="Google Shape;105;p24"/>
          <p:cNvSpPr txBox="1"/>
          <p:nvPr>
            <p:ph idx="2" type="body"/>
          </p:nvPr>
        </p:nvSpPr>
        <p:spPr>
          <a:xfrm>
            <a:off x="4654262" y="4090801"/>
            <a:ext cx="4032248" cy="1966530"/>
          </a:xfrm>
          <a:prstGeom prst="rect">
            <a:avLst/>
          </a:prstGeom>
          <a:noFill/>
          <a:ln>
            <a:noFill/>
          </a:ln>
        </p:spPr>
        <p:txBody>
          <a:bodyPr anchorCtr="0" anchor="t" bIns="0" lIns="0" spcFirstLastPara="1" rIns="0" wrap="square" tIns="0">
            <a:noAutofit/>
          </a:bodyPr>
          <a:lstStyle>
            <a:lvl1pPr indent="-295846" lvl="0" marL="457200" algn="l">
              <a:lnSpc>
                <a:spcPct val="90000"/>
              </a:lnSpc>
              <a:spcBef>
                <a:spcPts val="971"/>
              </a:spcBef>
              <a:spcAft>
                <a:spcPts val="0"/>
              </a:spcAft>
              <a:buClr>
                <a:schemeClr val="dk2"/>
              </a:buClr>
              <a:buSzPts val="1059"/>
              <a:buChar char="•"/>
              <a:defRPr>
                <a:latin typeface="Arial"/>
                <a:ea typeface="Arial"/>
                <a:cs typeface="Arial"/>
                <a:sym typeface="Arial"/>
              </a:defRPr>
            </a:lvl1pPr>
            <a:lvl2pPr indent="-290258" lvl="1" marL="914400" algn="l">
              <a:lnSpc>
                <a:spcPct val="90000"/>
              </a:lnSpc>
              <a:spcBef>
                <a:spcPts val="485"/>
              </a:spcBef>
              <a:spcAft>
                <a:spcPts val="0"/>
              </a:spcAft>
              <a:buClr>
                <a:schemeClr val="dk2"/>
              </a:buClr>
              <a:buSzPts val="971"/>
              <a:buChar char="–"/>
              <a:defRPr>
                <a:latin typeface="Arial"/>
                <a:ea typeface="Arial"/>
                <a:cs typeface="Arial"/>
                <a:sym typeface="Arial"/>
              </a:defRPr>
            </a:lvl2pPr>
            <a:lvl3pPr indent="-287464" lvl="2" marL="1371600" algn="l">
              <a:lnSpc>
                <a:spcPct val="90000"/>
              </a:lnSpc>
              <a:spcBef>
                <a:spcPts val="485"/>
              </a:spcBef>
              <a:spcAft>
                <a:spcPts val="0"/>
              </a:spcAft>
              <a:buClr>
                <a:schemeClr val="dk2"/>
              </a:buClr>
              <a:buSzPts val="927"/>
              <a:buChar char="•"/>
              <a:defRPr>
                <a:latin typeface="Arial"/>
                <a:ea typeface="Arial"/>
                <a:cs typeface="Arial"/>
                <a:sym typeface="Arial"/>
              </a:defRPr>
            </a:lvl3pPr>
            <a:lvl4pPr indent="-284607" lvl="3" marL="1828800" algn="l">
              <a:lnSpc>
                <a:spcPct val="90000"/>
              </a:lnSpc>
              <a:spcBef>
                <a:spcPts val="485"/>
              </a:spcBef>
              <a:spcAft>
                <a:spcPts val="0"/>
              </a:spcAft>
              <a:buClr>
                <a:schemeClr val="dk2"/>
              </a:buClr>
              <a:buSzPts val="882"/>
              <a:buChar char="•"/>
              <a:defRPr>
                <a:latin typeface="Arial"/>
                <a:ea typeface="Arial"/>
                <a:cs typeface="Arial"/>
                <a:sym typeface="Arial"/>
              </a:defRPr>
            </a:lvl4pPr>
            <a:lvl5pPr indent="-284607" lvl="4" marL="2286000" algn="l">
              <a:lnSpc>
                <a:spcPct val="90000"/>
              </a:lnSpc>
              <a:spcBef>
                <a:spcPts val="485"/>
              </a:spcBef>
              <a:spcAft>
                <a:spcPts val="0"/>
              </a:spcAft>
              <a:buClr>
                <a:schemeClr val="dk2"/>
              </a:buClr>
              <a:buSzPts val="882"/>
              <a:buChar char="•"/>
              <a:defRPr>
                <a:latin typeface="Arial"/>
                <a:ea typeface="Arial"/>
                <a:cs typeface="Arial"/>
                <a:sym typeface="Arial"/>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106" name="Google Shape;106;p24"/>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24"/>
          <p:cNvSpPr txBox="1"/>
          <p:nvPr>
            <p:ph idx="3" type="body"/>
          </p:nvPr>
        </p:nvSpPr>
        <p:spPr>
          <a:xfrm>
            <a:off x="457490" y="1616403"/>
            <a:ext cx="4032250" cy="1966530"/>
          </a:xfrm>
          <a:prstGeom prst="rect">
            <a:avLst/>
          </a:prstGeom>
          <a:noFill/>
          <a:ln>
            <a:noFill/>
          </a:ln>
        </p:spPr>
        <p:txBody>
          <a:bodyPr anchorCtr="0" anchor="t" bIns="0" lIns="0" spcFirstLastPara="1" rIns="0" wrap="square" tIns="0">
            <a:noAutofit/>
          </a:bodyPr>
          <a:lstStyle>
            <a:lvl1pPr indent="-295846" lvl="0" marL="457200" algn="l">
              <a:lnSpc>
                <a:spcPct val="90000"/>
              </a:lnSpc>
              <a:spcBef>
                <a:spcPts val="971"/>
              </a:spcBef>
              <a:spcAft>
                <a:spcPts val="0"/>
              </a:spcAft>
              <a:buClr>
                <a:schemeClr val="dk2"/>
              </a:buClr>
              <a:buSzPts val="1059"/>
              <a:buChar char="•"/>
              <a:defRPr>
                <a:latin typeface="Arial"/>
                <a:ea typeface="Arial"/>
                <a:cs typeface="Arial"/>
                <a:sym typeface="Arial"/>
              </a:defRPr>
            </a:lvl1pPr>
            <a:lvl2pPr indent="-290258" lvl="1" marL="914400" algn="l">
              <a:lnSpc>
                <a:spcPct val="90000"/>
              </a:lnSpc>
              <a:spcBef>
                <a:spcPts val="485"/>
              </a:spcBef>
              <a:spcAft>
                <a:spcPts val="0"/>
              </a:spcAft>
              <a:buClr>
                <a:schemeClr val="dk2"/>
              </a:buClr>
              <a:buSzPts val="971"/>
              <a:buChar char="–"/>
              <a:defRPr>
                <a:latin typeface="Arial"/>
                <a:ea typeface="Arial"/>
                <a:cs typeface="Arial"/>
                <a:sym typeface="Arial"/>
              </a:defRPr>
            </a:lvl2pPr>
            <a:lvl3pPr indent="-287464" lvl="2" marL="1371600" algn="l">
              <a:lnSpc>
                <a:spcPct val="90000"/>
              </a:lnSpc>
              <a:spcBef>
                <a:spcPts val="485"/>
              </a:spcBef>
              <a:spcAft>
                <a:spcPts val="0"/>
              </a:spcAft>
              <a:buClr>
                <a:schemeClr val="dk2"/>
              </a:buClr>
              <a:buSzPts val="927"/>
              <a:buChar char="•"/>
              <a:defRPr>
                <a:latin typeface="Arial"/>
                <a:ea typeface="Arial"/>
                <a:cs typeface="Arial"/>
                <a:sym typeface="Arial"/>
              </a:defRPr>
            </a:lvl3pPr>
            <a:lvl4pPr indent="-284607" lvl="3" marL="1828800" algn="l">
              <a:lnSpc>
                <a:spcPct val="90000"/>
              </a:lnSpc>
              <a:spcBef>
                <a:spcPts val="485"/>
              </a:spcBef>
              <a:spcAft>
                <a:spcPts val="0"/>
              </a:spcAft>
              <a:buClr>
                <a:schemeClr val="dk2"/>
              </a:buClr>
              <a:buSzPts val="882"/>
              <a:buChar char="•"/>
              <a:defRPr>
                <a:latin typeface="Arial"/>
                <a:ea typeface="Arial"/>
                <a:cs typeface="Arial"/>
                <a:sym typeface="Arial"/>
              </a:defRPr>
            </a:lvl4pPr>
            <a:lvl5pPr indent="-284607" lvl="4" marL="2286000" algn="l">
              <a:lnSpc>
                <a:spcPct val="90000"/>
              </a:lnSpc>
              <a:spcBef>
                <a:spcPts val="485"/>
              </a:spcBef>
              <a:spcAft>
                <a:spcPts val="0"/>
              </a:spcAft>
              <a:buClr>
                <a:schemeClr val="dk2"/>
              </a:buClr>
              <a:buSzPts val="882"/>
              <a:buChar char="•"/>
              <a:defRPr>
                <a:latin typeface="Arial"/>
                <a:ea typeface="Arial"/>
                <a:cs typeface="Arial"/>
                <a:sym typeface="Arial"/>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108" name="Google Shape;108;p24"/>
          <p:cNvSpPr txBox="1"/>
          <p:nvPr>
            <p:ph idx="4" type="body"/>
          </p:nvPr>
        </p:nvSpPr>
        <p:spPr>
          <a:xfrm>
            <a:off x="4654262" y="1616403"/>
            <a:ext cx="4032248" cy="1966530"/>
          </a:xfrm>
          <a:prstGeom prst="rect">
            <a:avLst/>
          </a:prstGeom>
          <a:noFill/>
          <a:ln>
            <a:noFill/>
          </a:ln>
        </p:spPr>
        <p:txBody>
          <a:bodyPr anchorCtr="0" anchor="t" bIns="0" lIns="0" spcFirstLastPara="1" rIns="0" wrap="square" tIns="0">
            <a:noAutofit/>
          </a:bodyPr>
          <a:lstStyle>
            <a:lvl1pPr indent="-295846" lvl="0" marL="457200" algn="l">
              <a:lnSpc>
                <a:spcPct val="90000"/>
              </a:lnSpc>
              <a:spcBef>
                <a:spcPts val="971"/>
              </a:spcBef>
              <a:spcAft>
                <a:spcPts val="0"/>
              </a:spcAft>
              <a:buClr>
                <a:schemeClr val="dk2"/>
              </a:buClr>
              <a:buSzPts val="1059"/>
              <a:buChar char="•"/>
              <a:defRPr>
                <a:latin typeface="Arial"/>
                <a:ea typeface="Arial"/>
                <a:cs typeface="Arial"/>
                <a:sym typeface="Arial"/>
              </a:defRPr>
            </a:lvl1pPr>
            <a:lvl2pPr indent="-290258" lvl="1" marL="914400" algn="l">
              <a:lnSpc>
                <a:spcPct val="90000"/>
              </a:lnSpc>
              <a:spcBef>
                <a:spcPts val="485"/>
              </a:spcBef>
              <a:spcAft>
                <a:spcPts val="0"/>
              </a:spcAft>
              <a:buClr>
                <a:schemeClr val="dk2"/>
              </a:buClr>
              <a:buSzPts val="971"/>
              <a:buChar char="–"/>
              <a:defRPr>
                <a:latin typeface="Arial"/>
                <a:ea typeface="Arial"/>
                <a:cs typeface="Arial"/>
                <a:sym typeface="Arial"/>
              </a:defRPr>
            </a:lvl2pPr>
            <a:lvl3pPr indent="-287464" lvl="2" marL="1371600" algn="l">
              <a:lnSpc>
                <a:spcPct val="90000"/>
              </a:lnSpc>
              <a:spcBef>
                <a:spcPts val="485"/>
              </a:spcBef>
              <a:spcAft>
                <a:spcPts val="0"/>
              </a:spcAft>
              <a:buClr>
                <a:schemeClr val="dk2"/>
              </a:buClr>
              <a:buSzPts val="927"/>
              <a:buChar char="•"/>
              <a:defRPr>
                <a:latin typeface="Arial"/>
                <a:ea typeface="Arial"/>
                <a:cs typeface="Arial"/>
                <a:sym typeface="Arial"/>
              </a:defRPr>
            </a:lvl3pPr>
            <a:lvl4pPr indent="-284607" lvl="3" marL="1828800" algn="l">
              <a:lnSpc>
                <a:spcPct val="90000"/>
              </a:lnSpc>
              <a:spcBef>
                <a:spcPts val="485"/>
              </a:spcBef>
              <a:spcAft>
                <a:spcPts val="0"/>
              </a:spcAft>
              <a:buClr>
                <a:schemeClr val="dk2"/>
              </a:buClr>
              <a:buSzPts val="882"/>
              <a:buChar char="•"/>
              <a:defRPr>
                <a:latin typeface="Arial"/>
                <a:ea typeface="Arial"/>
                <a:cs typeface="Arial"/>
                <a:sym typeface="Arial"/>
              </a:defRPr>
            </a:lvl4pPr>
            <a:lvl5pPr indent="-284607" lvl="4" marL="2286000" algn="l">
              <a:lnSpc>
                <a:spcPct val="90000"/>
              </a:lnSpc>
              <a:spcBef>
                <a:spcPts val="485"/>
              </a:spcBef>
              <a:spcAft>
                <a:spcPts val="0"/>
              </a:spcAft>
              <a:buClr>
                <a:schemeClr val="dk2"/>
              </a:buClr>
              <a:buSzPts val="882"/>
              <a:buChar char="•"/>
              <a:defRPr>
                <a:latin typeface="Arial"/>
                <a:ea typeface="Arial"/>
                <a:cs typeface="Arial"/>
                <a:sym typeface="Arial"/>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109" name="Google Shape;109;p24"/>
          <p:cNvSpPr txBox="1"/>
          <p:nvPr>
            <p:ph idx="5" type="body"/>
          </p:nvPr>
        </p:nvSpPr>
        <p:spPr>
          <a:xfrm>
            <a:off x="457489" y="1356103"/>
            <a:ext cx="4028908"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rm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110" name="Google Shape;110;p24"/>
          <p:cNvSpPr txBox="1"/>
          <p:nvPr>
            <p:ph idx="6" type="body"/>
          </p:nvPr>
        </p:nvSpPr>
        <p:spPr>
          <a:xfrm>
            <a:off x="4657603" y="1356103"/>
            <a:ext cx="4028906"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rm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111" name="Google Shape;111;p24"/>
          <p:cNvSpPr txBox="1"/>
          <p:nvPr>
            <p:ph idx="7" type="body"/>
          </p:nvPr>
        </p:nvSpPr>
        <p:spPr>
          <a:xfrm>
            <a:off x="457489" y="3830502"/>
            <a:ext cx="4028907"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rm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112" name="Google Shape;112;p24"/>
          <p:cNvSpPr txBox="1"/>
          <p:nvPr>
            <p:ph idx="8" type="body"/>
          </p:nvPr>
        </p:nvSpPr>
        <p:spPr>
          <a:xfrm>
            <a:off x="4657603" y="3830502"/>
            <a:ext cx="4028906"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rm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113" name="Google Shape;113;p24"/>
          <p:cNvSpPr txBox="1"/>
          <p:nvPr>
            <p:ph idx="9" type="body"/>
          </p:nvPr>
        </p:nvSpPr>
        <p:spPr>
          <a:xfrm>
            <a:off x="457489" y="1005742"/>
            <a:ext cx="8229022" cy="265552"/>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971"/>
              </a:spcBef>
              <a:spcAft>
                <a:spcPts val="0"/>
              </a:spcAft>
              <a:buClr>
                <a:srgbClr val="616569"/>
              </a:buClr>
              <a:buSzPts val="1324"/>
              <a:buNone/>
              <a:defRPr b="0" sz="1324">
                <a:solidFill>
                  <a:srgbClr val="616569"/>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114" name="Shape 114"/>
        <p:cNvGrpSpPr/>
        <p:nvPr/>
      </p:nvGrpSpPr>
      <p:grpSpPr>
        <a:xfrm>
          <a:off x="0" y="0"/>
          <a:ext cx="0" cy="0"/>
          <a:chOff x="0" y="0"/>
          <a:chExt cx="0" cy="0"/>
        </a:xfrm>
      </p:grpSpPr>
      <p:sp>
        <p:nvSpPr>
          <p:cNvPr id="115" name="Google Shape;115;p25"/>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5"/>
          <p:cNvSpPr txBox="1"/>
          <p:nvPr>
            <p:ph idx="1" type="body"/>
          </p:nvPr>
        </p:nvSpPr>
        <p:spPr>
          <a:xfrm>
            <a:off x="457489" y="1344710"/>
            <a:ext cx="8229023" cy="4832254"/>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117" name="Google Shape;117;p25"/>
          <p:cNvSpPr txBox="1"/>
          <p:nvPr>
            <p:ph idx="11" type="ftr"/>
          </p:nvPr>
        </p:nvSpPr>
        <p:spPr>
          <a:xfrm>
            <a:off x="3028950" y="6304900"/>
            <a:ext cx="30861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18" name="Google Shape;118;p25"/>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19" name="Google Shape;119;p25"/>
          <p:cNvSpPr txBox="1"/>
          <p:nvPr>
            <p:ph idx="2" type="body"/>
          </p:nvPr>
        </p:nvSpPr>
        <p:spPr>
          <a:xfrm>
            <a:off x="457489" y="1005742"/>
            <a:ext cx="8229022" cy="265552"/>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971"/>
              </a:spcBef>
              <a:spcAft>
                <a:spcPts val="0"/>
              </a:spcAft>
              <a:buClr>
                <a:schemeClr val="dk2"/>
              </a:buClr>
              <a:buSzPts val="1324"/>
              <a:buNone/>
              <a:defRPr b="0" sz="1324">
                <a:solidFill>
                  <a:schemeClr val="dk2"/>
                </a:solidFil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C">
  <p:cSld name="TOC">
    <p:spTree>
      <p:nvGrpSpPr>
        <p:cNvPr id="41" name="Shape 41"/>
        <p:cNvGrpSpPr/>
        <p:nvPr/>
      </p:nvGrpSpPr>
      <p:grpSpPr>
        <a:xfrm>
          <a:off x="0" y="0"/>
          <a:ext cx="0" cy="0"/>
          <a:chOff x="0" y="0"/>
          <a:chExt cx="0" cy="0"/>
        </a:xfrm>
      </p:grpSpPr>
      <p:sp>
        <p:nvSpPr>
          <p:cNvPr id="42" name="Google Shape;42;p14"/>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4"/>
          <p:cNvSpPr txBox="1"/>
          <p:nvPr>
            <p:ph idx="1" type="body"/>
          </p:nvPr>
        </p:nvSpPr>
        <p:spPr>
          <a:xfrm>
            <a:off x="457489" y="1344710"/>
            <a:ext cx="8229023" cy="4832254"/>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971"/>
              </a:spcBef>
              <a:spcAft>
                <a:spcPts val="0"/>
              </a:spcAft>
              <a:buClr>
                <a:schemeClr val="dk2"/>
              </a:buClr>
              <a:buSzPts val="1412"/>
              <a:buNone/>
              <a:defRPr b="0" sz="1412"/>
            </a:lvl1pPr>
            <a:lvl2pPr indent="-307022" lvl="1" marL="914400" algn="l">
              <a:lnSpc>
                <a:spcPct val="90000"/>
              </a:lnSpc>
              <a:spcBef>
                <a:spcPts val="485"/>
              </a:spcBef>
              <a:spcAft>
                <a:spcPts val="0"/>
              </a:spcAft>
              <a:buClr>
                <a:schemeClr val="dk2"/>
              </a:buClr>
              <a:buSzPts val="1235"/>
              <a:buChar char="–"/>
              <a:defRPr sz="1235"/>
            </a:lvl2pPr>
            <a:lvl3pPr indent="-295846" lvl="2" marL="1371600" algn="l">
              <a:lnSpc>
                <a:spcPct val="90000"/>
              </a:lnSpc>
              <a:spcBef>
                <a:spcPts val="485"/>
              </a:spcBef>
              <a:spcAft>
                <a:spcPts val="0"/>
              </a:spcAft>
              <a:buClr>
                <a:schemeClr val="dk2"/>
              </a:buClr>
              <a:buSzPts val="1059"/>
              <a:buChar char="•"/>
              <a:defRPr sz="1059"/>
            </a:lvl3pPr>
            <a:lvl4pPr indent="-290258" lvl="3" marL="1828800" algn="l">
              <a:lnSpc>
                <a:spcPct val="90000"/>
              </a:lnSpc>
              <a:spcBef>
                <a:spcPts val="485"/>
              </a:spcBef>
              <a:spcAft>
                <a:spcPts val="0"/>
              </a:spcAft>
              <a:buClr>
                <a:schemeClr val="dk2"/>
              </a:buClr>
              <a:buSzPts val="971"/>
              <a:buChar char="•"/>
              <a:defRPr sz="971"/>
            </a:lvl4pPr>
            <a:lvl5pPr indent="-290258" lvl="4" marL="2286000" algn="l">
              <a:lnSpc>
                <a:spcPct val="90000"/>
              </a:lnSpc>
              <a:spcBef>
                <a:spcPts val="485"/>
              </a:spcBef>
              <a:spcAft>
                <a:spcPts val="0"/>
              </a:spcAft>
              <a:buClr>
                <a:schemeClr val="dk2"/>
              </a:buClr>
              <a:buSzPts val="971"/>
              <a:buChar char="•"/>
              <a:defRPr sz="971"/>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44" name="Google Shape;44;p14"/>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ur Content w-titles">
  <p:cSld name="Four Content w-titles">
    <p:spTree>
      <p:nvGrpSpPr>
        <p:cNvPr id="45" name="Shape 45"/>
        <p:cNvGrpSpPr/>
        <p:nvPr/>
      </p:nvGrpSpPr>
      <p:grpSpPr>
        <a:xfrm>
          <a:off x="0" y="0"/>
          <a:ext cx="0" cy="0"/>
          <a:chOff x="0" y="0"/>
          <a:chExt cx="0" cy="0"/>
        </a:xfrm>
      </p:grpSpPr>
      <p:sp>
        <p:nvSpPr>
          <p:cNvPr id="46" name="Google Shape;46;p15"/>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5"/>
          <p:cNvSpPr txBox="1"/>
          <p:nvPr>
            <p:ph idx="1" type="body"/>
          </p:nvPr>
        </p:nvSpPr>
        <p:spPr>
          <a:xfrm>
            <a:off x="457490" y="4090801"/>
            <a:ext cx="4032250" cy="196653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48" name="Google Shape;48;p15"/>
          <p:cNvSpPr txBox="1"/>
          <p:nvPr>
            <p:ph idx="2" type="body"/>
          </p:nvPr>
        </p:nvSpPr>
        <p:spPr>
          <a:xfrm>
            <a:off x="4654262" y="4090801"/>
            <a:ext cx="4032248" cy="196653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49" name="Google Shape;49;p15"/>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50" name="Google Shape;50;p15"/>
          <p:cNvSpPr txBox="1"/>
          <p:nvPr>
            <p:ph idx="3" type="body"/>
          </p:nvPr>
        </p:nvSpPr>
        <p:spPr>
          <a:xfrm>
            <a:off x="457490" y="1616403"/>
            <a:ext cx="4032250" cy="196653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51" name="Google Shape;51;p15"/>
          <p:cNvSpPr txBox="1"/>
          <p:nvPr>
            <p:ph idx="4" type="body"/>
          </p:nvPr>
        </p:nvSpPr>
        <p:spPr>
          <a:xfrm>
            <a:off x="4654262" y="1616403"/>
            <a:ext cx="4032248" cy="196653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52" name="Google Shape;52;p15"/>
          <p:cNvSpPr txBox="1"/>
          <p:nvPr>
            <p:ph idx="5" type="body"/>
          </p:nvPr>
        </p:nvSpPr>
        <p:spPr>
          <a:xfrm>
            <a:off x="457489" y="1356103"/>
            <a:ext cx="4028908"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53" name="Google Shape;53;p15"/>
          <p:cNvSpPr txBox="1"/>
          <p:nvPr>
            <p:ph idx="6" type="body"/>
          </p:nvPr>
        </p:nvSpPr>
        <p:spPr>
          <a:xfrm>
            <a:off x="4657603" y="1356103"/>
            <a:ext cx="4028906"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54" name="Google Shape;54;p15"/>
          <p:cNvSpPr txBox="1"/>
          <p:nvPr>
            <p:ph idx="7" type="body"/>
          </p:nvPr>
        </p:nvSpPr>
        <p:spPr>
          <a:xfrm>
            <a:off x="457489" y="3830502"/>
            <a:ext cx="4028907"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rm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55" name="Google Shape;55;p15"/>
          <p:cNvSpPr txBox="1"/>
          <p:nvPr>
            <p:ph idx="8" type="body"/>
          </p:nvPr>
        </p:nvSpPr>
        <p:spPr>
          <a:xfrm>
            <a:off x="4657603" y="3830502"/>
            <a:ext cx="4028906"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56" name="Google Shape;56;p15"/>
          <p:cNvSpPr txBox="1"/>
          <p:nvPr>
            <p:ph idx="9" type="body"/>
          </p:nvPr>
        </p:nvSpPr>
        <p:spPr>
          <a:xfrm>
            <a:off x="457489" y="1005742"/>
            <a:ext cx="8229022" cy="265552"/>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971"/>
              </a:spcBef>
              <a:spcAft>
                <a:spcPts val="0"/>
              </a:spcAft>
              <a:buClr>
                <a:srgbClr val="616569"/>
              </a:buClr>
              <a:buSzPts val="1324"/>
              <a:buNone/>
              <a:defRPr b="0" sz="1324">
                <a:solidFill>
                  <a:srgbClr val="616569"/>
                </a:solidFil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57" name="Shape 57"/>
        <p:cNvGrpSpPr/>
        <p:nvPr/>
      </p:nvGrpSpPr>
      <p:grpSpPr>
        <a:xfrm>
          <a:off x="0" y="0"/>
          <a:ext cx="0" cy="0"/>
          <a:chOff x="0" y="0"/>
          <a:chExt cx="0" cy="0"/>
        </a:xfrm>
      </p:grpSpPr>
      <p:sp>
        <p:nvSpPr>
          <p:cNvPr id="58" name="Google Shape;58;p16"/>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6"/>
          <p:cNvSpPr txBox="1"/>
          <p:nvPr>
            <p:ph idx="1" type="body"/>
          </p:nvPr>
        </p:nvSpPr>
        <p:spPr>
          <a:xfrm>
            <a:off x="457490" y="1344706"/>
            <a:ext cx="4032250" cy="4832257"/>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60" name="Google Shape;60;p16"/>
          <p:cNvSpPr txBox="1"/>
          <p:nvPr>
            <p:ph idx="2" type="body"/>
          </p:nvPr>
        </p:nvSpPr>
        <p:spPr>
          <a:xfrm>
            <a:off x="4654262" y="1344706"/>
            <a:ext cx="4032248" cy="4832257"/>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61" name="Google Shape;61;p16"/>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62" name="Google Shape;62;p16"/>
          <p:cNvSpPr txBox="1"/>
          <p:nvPr>
            <p:ph idx="3" type="body"/>
          </p:nvPr>
        </p:nvSpPr>
        <p:spPr>
          <a:xfrm>
            <a:off x="457489" y="1005742"/>
            <a:ext cx="8229022" cy="265552"/>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971"/>
              </a:spcBef>
              <a:spcAft>
                <a:spcPts val="0"/>
              </a:spcAft>
              <a:buClr>
                <a:srgbClr val="616569"/>
              </a:buClr>
              <a:buSzPts val="1324"/>
              <a:buNone/>
              <a:defRPr b="0" sz="1324">
                <a:solidFill>
                  <a:srgbClr val="616569"/>
                </a:solidFil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63" name="Shape 63"/>
        <p:cNvGrpSpPr/>
        <p:nvPr/>
      </p:nvGrpSpPr>
      <p:grpSpPr>
        <a:xfrm>
          <a:off x="0" y="0"/>
          <a:ext cx="0" cy="0"/>
          <a:chOff x="0" y="0"/>
          <a:chExt cx="0" cy="0"/>
        </a:xfrm>
      </p:grpSpPr>
      <p:sp>
        <p:nvSpPr>
          <p:cNvPr id="64" name="Google Shape;64;p17"/>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7"/>
          <p:cNvSpPr txBox="1"/>
          <p:nvPr>
            <p:ph idx="1" type="body"/>
          </p:nvPr>
        </p:nvSpPr>
        <p:spPr>
          <a:xfrm>
            <a:off x="457489" y="1344710"/>
            <a:ext cx="8229023" cy="4832254"/>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66" name="Google Shape;66;p17"/>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67" name="Google Shape;67;p17"/>
          <p:cNvSpPr txBox="1"/>
          <p:nvPr>
            <p:ph idx="2" type="body"/>
          </p:nvPr>
        </p:nvSpPr>
        <p:spPr>
          <a:xfrm>
            <a:off x="457489" y="1005742"/>
            <a:ext cx="8229022" cy="265552"/>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971"/>
              </a:spcBef>
              <a:spcAft>
                <a:spcPts val="0"/>
              </a:spcAft>
              <a:buClr>
                <a:srgbClr val="616569"/>
              </a:buClr>
              <a:buSzPts val="1324"/>
              <a:buNone/>
              <a:defRPr b="0" sz="1324">
                <a:solidFill>
                  <a:srgbClr val="616569"/>
                </a:solidFil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showMasterSp="0">
  <p:cSld name="1_Section Header">
    <p:spTree>
      <p:nvGrpSpPr>
        <p:cNvPr id="68" name="Shape 68"/>
        <p:cNvGrpSpPr/>
        <p:nvPr/>
      </p:nvGrpSpPr>
      <p:grpSpPr>
        <a:xfrm>
          <a:off x="0" y="0"/>
          <a:ext cx="0" cy="0"/>
          <a:chOff x="0" y="0"/>
          <a:chExt cx="0" cy="0"/>
        </a:xfrm>
      </p:grpSpPr>
      <p:pic>
        <p:nvPicPr>
          <p:cNvPr id="69" name="Google Shape;69;p18"/>
          <p:cNvPicPr preferRelativeResize="0"/>
          <p:nvPr/>
        </p:nvPicPr>
        <p:blipFill rotWithShape="1">
          <a:blip r:embed="rId2">
            <a:alphaModFix/>
          </a:blip>
          <a:srcRect b="0" l="0" r="0" t="0"/>
          <a:stretch/>
        </p:blipFill>
        <p:spPr>
          <a:xfrm>
            <a:off x="4572000" y="201706"/>
            <a:ext cx="4305993" cy="6454588"/>
          </a:xfrm>
          <a:prstGeom prst="rect">
            <a:avLst/>
          </a:prstGeom>
          <a:noFill/>
          <a:ln>
            <a:noFill/>
          </a:ln>
        </p:spPr>
      </p:pic>
      <p:sp>
        <p:nvSpPr>
          <p:cNvPr id="70" name="Google Shape;70;p18"/>
          <p:cNvSpPr txBox="1"/>
          <p:nvPr>
            <p:ph type="title"/>
          </p:nvPr>
        </p:nvSpPr>
        <p:spPr>
          <a:xfrm>
            <a:off x="472685" y="3160059"/>
            <a:ext cx="7886700" cy="1986304"/>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chemeClr val="accent1"/>
              </a:buClr>
              <a:buSzPts val="2118"/>
              <a:buFont typeface="Arial"/>
              <a:buNone/>
              <a:defRPr sz="2118">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Logo, company name&#10;&#10;Description automatically generated" id="71" name="Google Shape;71;p18"/>
          <p:cNvPicPr preferRelativeResize="0"/>
          <p:nvPr/>
        </p:nvPicPr>
        <p:blipFill rotWithShape="1">
          <a:blip r:embed="rId3">
            <a:alphaModFix/>
          </a:blip>
          <a:srcRect b="0" l="0" r="0" t="0"/>
          <a:stretch/>
        </p:blipFill>
        <p:spPr>
          <a:xfrm>
            <a:off x="375703" y="5048644"/>
            <a:ext cx="2632364" cy="2043953"/>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Four Content w-titles">
  <p:cSld name="1_Four Content w-titles">
    <p:spTree>
      <p:nvGrpSpPr>
        <p:cNvPr id="72" name="Shape 72"/>
        <p:cNvGrpSpPr/>
        <p:nvPr/>
      </p:nvGrpSpPr>
      <p:grpSpPr>
        <a:xfrm>
          <a:off x="0" y="0"/>
          <a:ext cx="0" cy="0"/>
          <a:chOff x="0" y="0"/>
          <a:chExt cx="0" cy="0"/>
        </a:xfrm>
      </p:grpSpPr>
      <p:sp>
        <p:nvSpPr>
          <p:cNvPr id="73" name="Google Shape;73;p19"/>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9"/>
          <p:cNvSpPr txBox="1"/>
          <p:nvPr>
            <p:ph idx="1" type="body"/>
          </p:nvPr>
        </p:nvSpPr>
        <p:spPr>
          <a:xfrm>
            <a:off x="457490" y="4090801"/>
            <a:ext cx="4032250" cy="196653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75" name="Google Shape;75;p19"/>
          <p:cNvSpPr txBox="1"/>
          <p:nvPr>
            <p:ph idx="2" type="body"/>
          </p:nvPr>
        </p:nvSpPr>
        <p:spPr>
          <a:xfrm>
            <a:off x="4654262" y="4090801"/>
            <a:ext cx="4032248" cy="196653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76" name="Google Shape;76;p19"/>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7" name="Google Shape;77;p19"/>
          <p:cNvSpPr txBox="1"/>
          <p:nvPr>
            <p:ph idx="3" type="body"/>
          </p:nvPr>
        </p:nvSpPr>
        <p:spPr>
          <a:xfrm>
            <a:off x="457489" y="1616403"/>
            <a:ext cx="8229023" cy="196653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78" name="Google Shape;78;p19"/>
          <p:cNvSpPr txBox="1"/>
          <p:nvPr>
            <p:ph idx="4" type="body"/>
          </p:nvPr>
        </p:nvSpPr>
        <p:spPr>
          <a:xfrm>
            <a:off x="457488" y="1368834"/>
            <a:ext cx="8229024" cy="17785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79" name="Google Shape;79;p19"/>
          <p:cNvSpPr txBox="1"/>
          <p:nvPr>
            <p:ph idx="5" type="body"/>
          </p:nvPr>
        </p:nvSpPr>
        <p:spPr>
          <a:xfrm>
            <a:off x="457489" y="3830502"/>
            <a:ext cx="4028907"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80" name="Google Shape;80;p19"/>
          <p:cNvSpPr txBox="1"/>
          <p:nvPr>
            <p:ph idx="6" type="body"/>
          </p:nvPr>
        </p:nvSpPr>
        <p:spPr>
          <a:xfrm>
            <a:off x="4657603" y="3830502"/>
            <a:ext cx="4028906"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81" name="Google Shape;81;p19"/>
          <p:cNvSpPr txBox="1"/>
          <p:nvPr>
            <p:ph idx="7" type="body"/>
          </p:nvPr>
        </p:nvSpPr>
        <p:spPr>
          <a:xfrm>
            <a:off x="457489" y="1005742"/>
            <a:ext cx="8229022" cy="265552"/>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971"/>
              </a:spcBef>
              <a:spcAft>
                <a:spcPts val="0"/>
              </a:spcAft>
              <a:buClr>
                <a:srgbClr val="616569"/>
              </a:buClr>
              <a:buSzPts val="1324"/>
              <a:buNone/>
              <a:defRPr b="0" sz="1324">
                <a:solidFill>
                  <a:srgbClr val="616569"/>
                </a:solidFil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82" name="Shape 82"/>
        <p:cNvGrpSpPr/>
        <p:nvPr/>
      </p:nvGrpSpPr>
      <p:grpSpPr>
        <a:xfrm>
          <a:off x="0" y="0"/>
          <a:ext cx="0" cy="0"/>
          <a:chOff x="0" y="0"/>
          <a:chExt cx="0" cy="0"/>
        </a:xfrm>
      </p:grpSpPr>
      <p:sp>
        <p:nvSpPr>
          <p:cNvPr id="83" name="Google Shape;83;p20"/>
          <p:cNvSpPr txBox="1"/>
          <p:nvPr>
            <p:ph idx="1" type="body"/>
          </p:nvPr>
        </p:nvSpPr>
        <p:spPr>
          <a:xfrm>
            <a:off x="457489" y="1689411"/>
            <a:ext cx="4032250" cy="3684588"/>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84" name="Google Shape;84;p20"/>
          <p:cNvSpPr txBox="1"/>
          <p:nvPr>
            <p:ph idx="2" type="body"/>
          </p:nvPr>
        </p:nvSpPr>
        <p:spPr>
          <a:xfrm>
            <a:off x="4655976" y="1689411"/>
            <a:ext cx="4030536" cy="3684588"/>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971"/>
              </a:spcBef>
              <a:spcAft>
                <a:spcPts val="0"/>
              </a:spcAft>
              <a:buClr>
                <a:schemeClr val="dk2"/>
              </a:buClr>
              <a:buSzPts val="1800"/>
              <a:buChar char="•"/>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85" name="Google Shape;85;p20"/>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86" name="Google Shape;86;p20"/>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0"/>
          <p:cNvSpPr txBox="1"/>
          <p:nvPr>
            <p:ph idx="3" type="body"/>
          </p:nvPr>
        </p:nvSpPr>
        <p:spPr>
          <a:xfrm>
            <a:off x="457489" y="1356103"/>
            <a:ext cx="4028908"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rm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88" name="Google Shape;88;p20"/>
          <p:cNvSpPr txBox="1"/>
          <p:nvPr>
            <p:ph idx="4" type="body"/>
          </p:nvPr>
        </p:nvSpPr>
        <p:spPr>
          <a:xfrm>
            <a:off x="4654601" y="1356103"/>
            <a:ext cx="4028908"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Autofit/>
          </a:bodyPr>
          <a:lstStyle>
            <a:lvl1pPr indent="-301434" lvl="0" marL="457200" algn="l">
              <a:lnSpc>
                <a:spcPct val="90000"/>
              </a:lnSpc>
              <a:spcBef>
                <a:spcPts val="971"/>
              </a:spcBef>
              <a:spcAft>
                <a:spcPts val="0"/>
              </a:spcAft>
              <a:buClr>
                <a:srgbClr val="0E284B"/>
              </a:buClr>
              <a:buSzPts val="1147"/>
              <a:buChar char="•"/>
              <a:defRPr b="1" sz="1147">
                <a:solidFill>
                  <a:srgbClr val="0E284B"/>
                </a:solidFill>
                <a:latin typeface="Arial"/>
                <a:ea typeface="Arial"/>
                <a:cs typeface="Arial"/>
                <a:sym typeface="Aria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
        <p:nvSpPr>
          <p:cNvPr id="89" name="Google Shape;89;p20"/>
          <p:cNvSpPr txBox="1"/>
          <p:nvPr>
            <p:ph idx="5" type="body"/>
          </p:nvPr>
        </p:nvSpPr>
        <p:spPr>
          <a:xfrm>
            <a:off x="457489" y="1005742"/>
            <a:ext cx="8229022" cy="265552"/>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971"/>
              </a:spcBef>
              <a:spcAft>
                <a:spcPts val="0"/>
              </a:spcAft>
              <a:buClr>
                <a:srgbClr val="616569"/>
              </a:buClr>
              <a:buSzPts val="1324"/>
              <a:buNone/>
              <a:defRPr b="0" sz="1324">
                <a:solidFill>
                  <a:srgbClr val="616569"/>
                </a:solidFill>
              </a:defRPr>
            </a:lvl1pPr>
            <a:lvl2pPr indent="-342900" lvl="1" marL="914400" algn="l">
              <a:lnSpc>
                <a:spcPct val="90000"/>
              </a:lnSpc>
              <a:spcBef>
                <a:spcPts val="485"/>
              </a:spcBef>
              <a:spcAft>
                <a:spcPts val="0"/>
              </a:spcAft>
              <a:buClr>
                <a:schemeClr val="dk2"/>
              </a:buClr>
              <a:buSzPts val="1800"/>
              <a:buChar char="–"/>
              <a:defRPr/>
            </a:lvl2pPr>
            <a:lvl3pPr indent="-342900" lvl="2" marL="1371600" algn="l">
              <a:lnSpc>
                <a:spcPct val="90000"/>
              </a:lnSpc>
              <a:spcBef>
                <a:spcPts val="485"/>
              </a:spcBef>
              <a:spcAft>
                <a:spcPts val="0"/>
              </a:spcAft>
              <a:buClr>
                <a:schemeClr val="dk2"/>
              </a:buClr>
              <a:buSzPts val="1800"/>
              <a:buChar char="•"/>
              <a:defRPr/>
            </a:lvl3pPr>
            <a:lvl4pPr indent="-342900" lvl="3" marL="1828800" algn="l">
              <a:lnSpc>
                <a:spcPct val="90000"/>
              </a:lnSpc>
              <a:spcBef>
                <a:spcPts val="485"/>
              </a:spcBef>
              <a:spcAft>
                <a:spcPts val="0"/>
              </a:spcAft>
              <a:buClr>
                <a:schemeClr val="dk2"/>
              </a:buClr>
              <a:buSzPts val="1800"/>
              <a:buChar char="•"/>
              <a:defRPr/>
            </a:lvl4pPr>
            <a:lvl5pPr indent="-342900" lvl="4" marL="2286000" algn="l">
              <a:lnSpc>
                <a:spcPct val="90000"/>
              </a:lnSpc>
              <a:spcBef>
                <a:spcPts val="485"/>
              </a:spcBef>
              <a:spcAft>
                <a:spcPts val="0"/>
              </a:spcAft>
              <a:buClr>
                <a:schemeClr val="dk2"/>
              </a:buClr>
              <a:buSzPts val="1800"/>
              <a:buChar char="•"/>
              <a:defRPr/>
            </a:lvl5pPr>
            <a:lvl6pPr indent="-342900" lvl="5" marL="2743200" algn="l">
              <a:lnSpc>
                <a:spcPct val="90000"/>
              </a:lnSpc>
              <a:spcBef>
                <a:spcPts val="485"/>
              </a:spcBef>
              <a:spcAft>
                <a:spcPts val="0"/>
              </a:spcAft>
              <a:buClr>
                <a:schemeClr val="dk1"/>
              </a:buClr>
              <a:buSzPts val="1800"/>
              <a:buChar char="•"/>
              <a:defRPr/>
            </a:lvl6pPr>
            <a:lvl7pPr indent="-342900" lvl="6" marL="3200400" algn="l">
              <a:lnSpc>
                <a:spcPct val="90000"/>
              </a:lnSpc>
              <a:spcBef>
                <a:spcPts val="485"/>
              </a:spcBef>
              <a:spcAft>
                <a:spcPts val="0"/>
              </a:spcAft>
              <a:buClr>
                <a:schemeClr val="dk1"/>
              </a:buClr>
              <a:buSzPts val="1800"/>
              <a:buChar char="•"/>
              <a:defRPr/>
            </a:lvl7pPr>
            <a:lvl8pPr indent="-342900" lvl="7" marL="3657600" algn="l">
              <a:lnSpc>
                <a:spcPct val="90000"/>
              </a:lnSpc>
              <a:spcBef>
                <a:spcPts val="485"/>
              </a:spcBef>
              <a:spcAft>
                <a:spcPts val="0"/>
              </a:spcAft>
              <a:buClr>
                <a:schemeClr val="dk1"/>
              </a:buClr>
              <a:buSzPts val="1800"/>
              <a:buChar char="•"/>
              <a:defRPr/>
            </a:lvl8pPr>
            <a:lvl9pPr indent="-342900" lvl="8" marL="4114800" algn="l">
              <a:lnSpc>
                <a:spcPct val="90000"/>
              </a:lnSpc>
              <a:spcBef>
                <a:spcPts val="485"/>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21"/>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1"/>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0.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lvl1pPr lvl="0" marR="0" rtl="0" algn="l">
              <a:lnSpc>
                <a:spcPct val="90000"/>
              </a:lnSpc>
              <a:spcBef>
                <a:spcPts val="0"/>
              </a:spcBef>
              <a:spcAft>
                <a:spcPts val="0"/>
              </a:spcAft>
              <a:buClr>
                <a:schemeClr val="dk2"/>
              </a:buClr>
              <a:buSzPts val="1765"/>
              <a:buFont typeface="Arial"/>
              <a:buNone/>
              <a:defRPr b="1" i="0" sz="1765"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2"/>
          <p:cNvSpPr txBox="1"/>
          <p:nvPr>
            <p:ph idx="1" type="body"/>
          </p:nvPr>
        </p:nvSpPr>
        <p:spPr>
          <a:xfrm>
            <a:off x="457489" y="1344710"/>
            <a:ext cx="8229023" cy="4832254"/>
          </a:xfrm>
          <a:prstGeom prst="rect">
            <a:avLst/>
          </a:prstGeom>
          <a:noFill/>
          <a:ln>
            <a:noFill/>
          </a:ln>
        </p:spPr>
        <p:txBody>
          <a:bodyPr anchorCtr="0" anchor="t" bIns="0" lIns="0" spcFirstLastPara="1" rIns="0" wrap="square" tIns="0">
            <a:normAutofit/>
          </a:bodyPr>
          <a:lstStyle>
            <a:lvl1pPr indent="-295846" lvl="0" marL="457200" marR="0" rtl="0" algn="l">
              <a:lnSpc>
                <a:spcPct val="90000"/>
              </a:lnSpc>
              <a:spcBef>
                <a:spcPts val="971"/>
              </a:spcBef>
              <a:spcAft>
                <a:spcPts val="0"/>
              </a:spcAft>
              <a:buClr>
                <a:schemeClr val="dk2"/>
              </a:buClr>
              <a:buSzPts val="1059"/>
              <a:buFont typeface="Arial"/>
              <a:buChar char="•"/>
              <a:defRPr b="0" i="0" sz="1059" u="none" cap="none" strike="noStrike">
                <a:solidFill>
                  <a:schemeClr val="dk2"/>
                </a:solidFill>
                <a:latin typeface="Arial"/>
                <a:ea typeface="Arial"/>
                <a:cs typeface="Arial"/>
                <a:sym typeface="Arial"/>
              </a:defRPr>
            </a:lvl1pPr>
            <a:lvl2pPr indent="-290258" lvl="1" marL="914400" marR="0" rtl="0" algn="l">
              <a:lnSpc>
                <a:spcPct val="90000"/>
              </a:lnSpc>
              <a:spcBef>
                <a:spcPts val="485"/>
              </a:spcBef>
              <a:spcAft>
                <a:spcPts val="0"/>
              </a:spcAft>
              <a:buClr>
                <a:schemeClr val="dk2"/>
              </a:buClr>
              <a:buSzPts val="971"/>
              <a:buFont typeface="NTR"/>
              <a:buChar char="–"/>
              <a:defRPr b="0" i="0" sz="971" u="none" cap="none" strike="noStrike">
                <a:solidFill>
                  <a:schemeClr val="dk2"/>
                </a:solidFill>
                <a:latin typeface="Arial"/>
                <a:ea typeface="Arial"/>
                <a:cs typeface="Arial"/>
                <a:sym typeface="Arial"/>
              </a:defRPr>
            </a:lvl2pPr>
            <a:lvl3pPr indent="-287464" lvl="2" marL="1371600" marR="0" rtl="0" algn="l">
              <a:lnSpc>
                <a:spcPct val="90000"/>
              </a:lnSpc>
              <a:spcBef>
                <a:spcPts val="485"/>
              </a:spcBef>
              <a:spcAft>
                <a:spcPts val="0"/>
              </a:spcAft>
              <a:buClr>
                <a:schemeClr val="dk2"/>
              </a:buClr>
              <a:buSzPts val="927"/>
              <a:buFont typeface="Arial"/>
              <a:buChar char="•"/>
              <a:defRPr b="0" i="0" sz="927" u="none" cap="none" strike="noStrike">
                <a:solidFill>
                  <a:schemeClr val="dk2"/>
                </a:solidFill>
                <a:latin typeface="Arial"/>
                <a:ea typeface="Arial"/>
                <a:cs typeface="Arial"/>
                <a:sym typeface="Arial"/>
              </a:defRPr>
            </a:lvl3pPr>
            <a:lvl4pPr indent="-284607" lvl="3" marL="1828800" marR="0" rtl="0" algn="l">
              <a:lnSpc>
                <a:spcPct val="90000"/>
              </a:lnSpc>
              <a:spcBef>
                <a:spcPts val="485"/>
              </a:spcBef>
              <a:spcAft>
                <a:spcPts val="0"/>
              </a:spcAft>
              <a:buClr>
                <a:schemeClr val="dk2"/>
              </a:buClr>
              <a:buSzPts val="882"/>
              <a:buFont typeface="Arial"/>
              <a:buChar char="•"/>
              <a:defRPr b="0" i="0" sz="882" u="none" cap="none" strike="noStrike">
                <a:solidFill>
                  <a:schemeClr val="dk2"/>
                </a:solidFill>
                <a:latin typeface="Arial"/>
                <a:ea typeface="Arial"/>
                <a:cs typeface="Arial"/>
                <a:sym typeface="Arial"/>
              </a:defRPr>
            </a:lvl4pPr>
            <a:lvl5pPr indent="-284607" lvl="4" marL="2286000" marR="0" rtl="0" algn="l">
              <a:lnSpc>
                <a:spcPct val="90000"/>
              </a:lnSpc>
              <a:spcBef>
                <a:spcPts val="485"/>
              </a:spcBef>
              <a:spcAft>
                <a:spcPts val="0"/>
              </a:spcAft>
              <a:buClr>
                <a:schemeClr val="dk2"/>
              </a:buClr>
              <a:buSzPts val="882"/>
              <a:buFont typeface="Arial"/>
              <a:buChar char="•"/>
              <a:defRPr b="0" i="0" sz="882" u="none" cap="none" strike="noStrike">
                <a:solidFill>
                  <a:schemeClr val="dk2"/>
                </a:solidFill>
                <a:latin typeface="Arial"/>
                <a:ea typeface="Arial"/>
                <a:cs typeface="Arial"/>
                <a:sym typeface="Arial"/>
              </a:defRPr>
            </a:lvl5pPr>
            <a:lvl6pPr indent="-339534" lvl="5" marL="2743200" marR="0" rtl="0" algn="l">
              <a:lnSpc>
                <a:spcPct val="90000"/>
              </a:lnSpc>
              <a:spcBef>
                <a:spcPts val="485"/>
              </a:spcBef>
              <a:spcAft>
                <a:spcPts val="0"/>
              </a:spcAft>
              <a:buClr>
                <a:schemeClr val="dk1"/>
              </a:buClr>
              <a:buSzPts val="1747"/>
              <a:buFont typeface="Arial"/>
              <a:buChar char="•"/>
              <a:defRPr b="0" i="0" sz="1745" u="none" cap="none" strike="noStrike">
                <a:solidFill>
                  <a:schemeClr val="dk1"/>
                </a:solidFill>
                <a:latin typeface="Arial"/>
                <a:ea typeface="Arial"/>
                <a:cs typeface="Arial"/>
                <a:sym typeface="Arial"/>
              </a:defRPr>
            </a:lvl6pPr>
            <a:lvl7pPr indent="-339534" lvl="6" marL="3200400" marR="0" rtl="0" algn="l">
              <a:lnSpc>
                <a:spcPct val="90000"/>
              </a:lnSpc>
              <a:spcBef>
                <a:spcPts val="485"/>
              </a:spcBef>
              <a:spcAft>
                <a:spcPts val="0"/>
              </a:spcAft>
              <a:buClr>
                <a:schemeClr val="dk1"/>
              </a:buClr>
              <a:buSzPts val="1747"/>
              <a:buFont typeface="Arial"/>
              <a:buChar char="•"/>
              <a:defRPr b="0" i="0" sz="1745" u="none" cap="none" strike="noStrike">
                <a:solidFill>
                  <a:schemeClr val="dk1"/>
                </a:solidFill>
                <a:latin typeface="Arial"/>
                <a:ea typeface="Arial"/>
                <a:cs typeface="Arial"/>
                <a:sym typeface="Arial"/>
              </a:defRPr>
            </a:lvl7pPr>
            <a:lvl8pPr indent="-339534" lvl="7" marL="3657600" marR="0" rtl="0" algn="l">
              <a:lnSpc>
                <a:spcPct val="90000"/>
              </a:lnSpc>
              <a:spcBef>
                <a:spcPts val="485"/>
              </a:spcBef>
              <a:spcAft>
                <a:spcPts val="0"/>
              </a:spcAft>
              <a:buClr>
                <a:schemeClr val="dk1"/>
              </a:buClr>
              <a:buSzPts val="1747"/>
              <a:buFont typeface="Arial"/>
              <a:buChar char="•"/>
              <a:defRPr b="0" i="0" sz="1745" u="none" cap="none" strike="noStrike">
                <a:solidFill>
                  <a:schemeClr val="dk1"/>
                </a:solidFill>
                <a:latin typeface="Arial"/>
                <a:ea typeface="Arial"/>
                <a:cs typeface="Arial"/>
                <a:sym typeface="Arial"/>
              </a:defRPr>
            </a:lvl8pPr>
            <a:lvl9pPr indent="-339534" lvl="8" marL="4114800" marR="0" rtl="0" algn="l">
              <a:lnSpc>
                <a:spcPct val="90000"/>
              </a:lnSpc>
              <a:spcBef>
                <a:spcPts val="485"/>
              </a:spcBef>
              <a:spcAft>
                <a:spcPts val="0"/>
              </a:spcAft>
              <a:buClr>
                <a:schemeClr val="dk1"/>
              </a:buClr>
              <a:buSzPts val="1747"/>
              <a:buFont typeface="Arial"/>
              <a:buChar char="•"/>
              <a:defRPr b="0" i="0" sz="1745" u="none" cap="none" strike="noStrike">
                <a:solidFill>
                  <a:schemeClr val="dk1"/>
                </a:solidFill>
                <a:latin typeface="Arial"/>
                <a:ea typeface="Arial"/>
                <a:cs typeface="Arial"/>
                <a:sym typeface="Arial"/>
              </a:defRPr>
            </a:lvl9pPr>
          </a:lstStyle>
          <a:p/>
        </p:txBody>
      </p:sp>
      <p:sp>
        <p:nvSpPr>
          <p:cNvPr id="12" name="Google Shape;12;p12"/>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lvl1pPr indent="0" lvl="0" marL="0" marR="0" rtl="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706"/>
              <a:buFont typeface="Arial"/>
              <a:buNone/>
              <a:defRPr b="1" i="0" sz="706"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2"/>
          <p:cNvCxnSpPr/>
          <p:nvPr/>
        </p:nvCxnSpPr>
        <p:spPr>
          <a:xfrm rot="10800000">
            <a:off x="457489" y="6271219"/>
            <a:ext cx="8229023" cy="0"/>
          </a:xfrm>
          <a:prstGeom prst="straightConnector1">
            <a:avLst/>
          </a:prstGeom>
          <a:noFill/>
          <a:ln cap="flat" cmpd="sng" w="9525">
            <a:solidFill>
              <a:schemeClr val="accent1"/>
            </a:solidFill>
            <a:prstDash val="solid"/>
            <a:miter lim="800000"/>
            <a:headEnd len="sm" w="sm" type="none"/>
            <a:tailEnd len="sm" w="sm" type="none"/>
          </a:ln>
        </p:spPr>
      </p:cxnSp>
      <p:cxnSp>
        <p:nvCxnSpPr>
          <p:cNvPr id="14" name="Google Shape;14;p12"/>
          <p:cNvCxnSpPr/>
          <p:nvPr/>
        </p:nvCxnSpPr>
        <p:spPr>
          <a:xfrm rot="10800000">
            <a:off x="457489" y="913627"/>
            <a:ext cx="8229023" cy="0"/>
          </a:xfrm>
          <a:prstGeom prst="straightConnector1">
            <a:avLst/>
          </a:prstGeom>
          <a:noFill/>
          <a:ln cap="flat" cmpd="sng" w="9525">
            <a:solidFill>
              <a:schemeClr val="accent1"/>
            </a:solidFill>
            <a:prstDash val="solid"/>
            <a:miter lim="800000"/>
            <a:headEnd len="sm" w="sm" type="none"/>
            <a:tailEnd len="sm" w="sm" type="none"/>
          </a:ln>
        </p:spPr>
      </p:cxnSp>
      <p:sp>
        <p:nvSpPr>
          <p:cNvPr id="15" name="Google Shape;15;p12"/>
          <p:cNvSpPr/>
          <p:nvPr/>
        </p:nvSpPr>
        <p:spPr>
          <a:xfrm>
            <a:off x="9222752" y="1553425"/>
            <a:ext cx="1697546" cy="479211"/>
          </a:xfrm>
          <a:prstGeom prst="rect">
            <a:avLst/>
          </a:prstGeom>
          <a:solidFill>
            <a:srgbClr val="4F647E"/>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80 101 126</a:t>
            </a:r>
            <a:endParaRPr b="0" i="0" sz="1400" u="none" cap="none" strike="noStrike">
              <a:solidFill>
                <a:srgbClr val="000000"/>
              </a:solidFill>
              <a:latin typeface="Arial"/>
              <a:ea typeface="Arial"/>
              <a:cs typeface="Arial"/>
              <a:sym typeface="Arial"/>
            </a:endParaRPr>
          </a:p>
        </p:txBody>
      </p:sp>
      <p:sp>
        <p:nvSpPr>
          <p:cNvPr id="16" name="Google Shape;16;p12"/>
          <p:cNvSpPr/>
          <p:nvPr/>
        </p:nvSpPr>
        <p:spPr>
          <a:xfrm>
            <a:off x="9222752" y="2122448"/>
            <a:ext cx="1697546" cy="479211"/>
          </a:xfrm>
          <a:prstGeom prst="rect">
            <a:avLst/>
          </a:prstGeom>
          <a:solidFill>
            <a:srgbClr val="8398B1"/>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132 152 177</a:t>
            </a:r>
            <a:endParaRPr b="0" i="0" sz="1400" u="none" cap="none" strike="noStrike">
              <a:solidFill>
                <a:srgbClr val="000000"/>
              </a:solidFill>
              <a:latin typeface="Arial"/>
              <a:ea typeface="Arial"/>
              <a:cs typeface="Arial"/>
              <a:sym typeface="Arial"/>
            </a:endParaRPr>
          </a:p>
        </p:txBody>
      </p:sp>
      <p:sp>
        <p:nvSpPr>
          <p:cNvPr id="17" name="Google Shape;17;p12"/>
          <p:cNvSpPr/>
          <p:nvPr/>
        </p:nvSpPr>
        <p:spPr>
          <a:xfrm>
            <a:off x="9222752" y="2691471"/>
            <a:ext cx="1697546" cy="479211"/>
          </a:xfrm>
          <a:prstGeom prst="rect">
            <a:avLst/>
          </a:prstGeom>
          <a:solidFill>
            <a:srgbClr val="A9B7C9"/>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170 184 201</a:t>
            </a:r>
            <a:endParaRPr b="0" i="0" sz="1400" u="none" cap="none" strike="noStrike">
              <a:solidFill>
                <a:srgbClr val="000000"/>
              </a:solidFill>
              <a:latin typeface="Arial"/>
              <a:ea typeface="Arial"/>
              <a:cs typeface="Arial"/>
              <a:sym typeface="Arial"/>
            </a:endParaRPr>
          </a:p>
        </p:txBody>
      </p:sp>
      <p:sp>
        <p:nvSpPr>
          <p:cNvPr id="18" name="Google Shape;18;p12"/>
          <p:cNvSpPr/>
          <p:nvPr/>
        </p:nvSpPr>
        <p:spPr>
          <a:xfrm>
            <a:off x="9222752" y="3260495"/>
            <a:ext cx="1697546" cy="479211"/>
          </a:xfrm>
          <a:prstGeom prst="rect">
            <a:avLst/>
          </a:prstGeom>
          <a:solidFill>
            <a:schemeClr val="accent5"/>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195 205 217</a:t>
            </a:r>
            <a:endParaRPr b="0" i="0" sz="1400" u="none" cap="none" strike="noStrike">
              <a:solidFill>
                <a:srgbClr val="000000"/>
              </a:solidFill>
              <a:latin typeface="Arial"/>
              <a:ea typeface="Arial"/>
              <a:cs typeface="Arial"/>
              <a:sym typeface="Arial"/>
            </a:endParaRPr>
          </a:p>
        </p:txBody>
      </p:sp>
      <p:sp>
        <p:nvSpPr>
          <p:cNvPr id="19" name="Google Shape;19;p12"/>
          <p:cNvSpPr/>
          <p:nvPr/>
        </p:nvSpPr>
        <p:spPr>
          <a:xfrm>
            <a:off x="9222752" y="984402"/>
            <a:ext cx="1697546" cy="479211"/>
          </a:xfrm>
          <a:prstGeom prst="rect">
            <a:avLst/>
          </a:prstGeom>
          <a:solidFill>
            <a:schemeClr val="accent1"/>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14 40 75</a:t>
            </a:r>
            <a:endParaRPr b="0" i="0" sz="1400" u="none" cap="none" strike="noStrike">
              <a:solidFill>
                <a:srgbClr val="000000"/>
              </a:solidFill>
              <a:latin typeface="Arial"/>
              <a:ea typeface="Arial"/>
              <a:cs typeface="Arial"/>
              <a:sym typeface="Arial"/>
            </a:endParaRPr>
          </a:p>
        </p:txBody>
      </p:sp>
      <p:sp>
        <p:nvSpPr>
          <p:cNvPr id="20" name="Google Shape;20;p12"/>
          <p:cNvSpPr/>
          <p:nvPr/>
        </p:nvSpPr>
        <p:spPr>
          <a:xfrm>
            <a:off x="9222752" y="3829518"/>
            <a:ext cx="1697546" cy="479211"/>
          </a:xfrm>
          <a:prstGeom prst="rect">
            <a:avLst/>
          </a:prstGeom>
          <a:solidFill>
            <a:srgbClr val="4978A3"/>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73 121 164</a:t>
            </a:r>
            <a:endParaRPr b="0" i="0" sz="1400" u="none" cap="none" strike="noStrike">
              <a:solidFill>
                <a:srgbClr val="000000"/>
              </a:solidFill>
              <a:latin typeface="Arial"/>
              <a:ea typeface="Arial"/>
              <a:cs typeface="Arial"/>
              <a:sym typeface="Arial"/>
            </a:endParaRPr>
          </a:p>
        </p:txBody>
      </p:sp>
      <p:sp>
        <p:nvSpPr>
          <p:cNvPr id="21" name="Google Shape;21;p12"/>
          <p:cNvSpPr/>
          <p:nvPr/>
        </p:nvSpPr>
        <p:spPr>
          <a:xfrm>
            <a:off x="9222752" y="4398541"/>
            <a:ext cx="1697546" cy="479211"/>
          </a:xfrm>
          <a:prstGeom prst="rect">
            <a:avLst/>
          </a:prstGeom>
          <a:solidFill>
            <a:schemeClr val="accent6"/>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121 160 195</a:t>
            </a:r>
            <a:endParaRPr b="0" i="0" sz="1400" u="none" cap="none" strike="noStrike">
              <a:solidFill>
                <a:srgbClr val="000000"/>
              </a:solidFill>
              <a:latin typeface="Arial"/>
              <a:ea typeface="Arial"/>
              <a:cs typeface="Arial"/>
              <a:sym typeface="Arial"/>
            </a:endParaRPr>
          </a:p>
        </p:txBody>
      </p:sp>
      <p:sp>
        <p:nvSpPr>
          <p:cNvPr id="22" name="Google Shape;22;p12"/>
          <p:cNvSpPr/>
          <p:nvPr/>
        </p:nvSpPr>
        <p:spPr>
          <a:xfrm>
            <a:off x="9222752" y="5633993"/>
            <a:ext cx="1697546" cy="479211"/>
          </a:xfrm>
          <a:prstGeom prst="rect">
            <a:avLst/>
          </a:prstGeom>
          <a:solidFill>
            <a:srgbClr val="FD6B0D"/>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253 107 13</a:t>
            </a:r>
            <a:endParaRPr b="0" i="0" sz="1400" u="none" cap="none" strike="noStrike">
              <a:solidFill>
                <a:srgbClr val="000000"/>
              </a:solidFill>
              <a:latin typeface="Arial"/>
              <a:ea typeface="Arial"/>
              <a:cs typeface="Arial"/>
              <a:sym typeface="Arial"/>
            </a:endParaRPr>
          </a:p>
        </p:txBody>
      </p:sp>
      <p:sp>
        <p:nvSpPr>
          <p:cNvPr id="23" name="Google Shape;23;p12"/>
          <p:cNvSpPr/>
          <p:nvPr/>
        </p:nvSpPr>
        <p:spPr>
          <a:xfrm>
            <a:off x="9222752" y="5031001"/>
            <a:ext cx="1697546" cy="479211"/>
          </a:xfrm>
          <a:prstGeom prst="rect">
            <a:avLst/>
          </a:prstGeom>
          <a:solidFill>
            <a:srgbClr val="E3EBF2"/>
          </a:solidFill>
          <a:ln cap="flat" cmpd="sng" w="12700">
            <a:solidFill>
              <a:srgbClr val="00184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88"/>
              <a:buFont typeface="Arial"/>
              <a:buNone/>
            </a:pPr>
            <a:r>
              <a:rPr b="0" i="0" lang="en-US" sz="1588" u="none" cap="none" strike="noStrike">
                <a:solidFill>
                  <a:schemeClr val="lt1"/>
                </a:solidFill>
                <a:latin typeface="Arial"/>
                <a:ea typeface="Arial"/>
                <a:cs typeface="Arial"/>
                <a:sym typeface="Arial"/>
              </a:rPr>
              <a:t>228 236 243</a:t>
            </a:r>
            <a:endParaRPr b="0" i="0" sz="1400" u="none" cap="none" strike="noStrike">
              <a:solidFill>
                <a:srgbClr val="000000"/>
              </a:solidFill>
              <a:latin typeface="Arial"/>
              <a:ea typeface="Arial"/>
              <a:cs typeface="Arial"/>
              <a:sym typeface="Arial"/>
            </a:endParaRPr>
          </a:p>
        </p:txBody>
      </p:sp>
      <p:pic>
        <p:nvPicPr>
          <p:cNvPr descr="Logo, company name&#10;&#10;Description automatically generated" id="24" name="Google Shape;24;p12"/>
          <p:cNvPicPr preferRelativeResize="0"/>
          <p:nvPr/>
        </p:nvPicPr>
        <p:blipFill rotWithShape="1">
          <a:blip r:embed="rId1">
            <a:alphaModFix/>
          </a:blip>
          <a:srcRect b="0" l="0" r="0" t="0"/>
          <a:stretch/>
        </p:blipFill>
        <p:spPr>
          <a:xfrm>
            <a:off x="7188599" y="5954467"/>
            <a:ext cx="1312443" cy="101907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448">
          <p15:clr>
            <a:srgbClr val="F26B43"/>
          </p15:clr>
        </p15:guide>
        <p15:guide id="2" pos="3168">
          <p15:clr>
            <a:srgbClr val="F26B43"/>
          </p15:clr>
        </p15:guide>
        <p15:guide id="3" pos="6019">
          <p15:clr>
            <a:srgbClr val="F26B43"/>
          </p15:clr>
        </p15:guide>
        <p15:guide id="4" pos="669">
          <p15:clr>
            <a:srgbClr val="F26B43"/>
          </p15:clr>
        </p15:guide>
        <p15:guide id="5" pos="781">
          <p15:clr>
            <a:srgbClr val="F26B43"/>
          </p15:clr>
        </p15:guide>
        <p15:guide id="6" pos="1153">
          <p15:clr>
            <a:srgbClr val="F26B43"/>
          </p15:clr>
        </p15:guide>
        <p15:guide id="7" pos="1266">
          <p15:clr>
            <a:srgbClr val="F26B43"/>
          </p15:clr>
        </p15:guide>
        <p15:guide id="8" pos="1638">
          <p15:clr>
            <a:srgbClr val="F26B43"/>
          </p15:clr>
        </p15:guide>
        <p15:guide id="9" pos="1760">
          <p15:clr>
            <a:srgbClr val="F26B43"/>
          </p15:clr>
        </p15:guide>
        <p15:guide id="10" pos="2131">
          <p15:clr>
            <a:srgbClr val="F26B43"/>
          </p15:clr>
        </p15:guide>
        <p15:guide id="11" pos="2244">
          <p15:clr>
            <a:srgbClr val="F26B43"/>
          </p15:clr>
        </p15:guide>
        <p15:guide id="12" pos="2621">
          <p15:clr>
            <a:srgbClr val="F26B43"/>
          </p15:clr>
        </p15:guide>
        <p15:guide id="13" pos="2738">
          <p15:clr>
            <a:srgbClr val="F26B43"/>
          </p15:clr>
        </p15:guide>
        <p15:guide id="14" pos="3111">
          <p15:clr>
            <a:srgbClr val="F26B43"/>
          </p15:clr>
        </p15:guide>
        <p15:guide id="15" pos="3223">
          <p15:clr>
            <a:srgbClr val="F26B43"/>
          </p15:clr>
        </p15:guide>
        <p15:guide id="16" pos="3595">
          <p15:clr>
            <a:srgbClr val="F26B43"/>
          </p15:clr>
        </p15:guide>
        <p15:guide id="17" pos="3713">
          <p15:clr>
            <a:srgbClr val="F26B43"/>
          </p15:clr>
        </p15:guide>
        <p15:guide id="18" pos="4084">
          <p15:clr>
            <a:srgbClr val="F26B43"/>
          </p15:clr>
        </p15:guide>
        <p15:guide id="19" pos="4202">
          <p15:clr>
            <a:srgbClr val="F26B43"/>
          </p15:clr>
        </p15:guide>
        <p15:guide id="20" pos="4573">
          <p15:clr>
            <a:srgbClr val="F26B43"/>
          </p15:clr>
        </p15:guide>
        <p15:guide id="21" pos="4692">
          <p15:clr>
            <a:srgbClr val="F26B43"/>
          </p15:clr>
        </p15:guide>
        <p15:guide id="22" pos="5068">
          <p15:clr>
            <a:srgbClr val="F26B43"/>
          </p15:clr>
        </p15:guide>
        <p15:guide id="23" pos="5176">
          <p15:clr>
            <a:srgbClr val="F26B43"/>
          </p15:clr>
        </p15:guide>
        <p15:guide id="24" pos="5547">
          <p15:clr>
            <a:srgbClr val="F26B43"/>
          </p15:clr>
        </p15:guide>
        <p15:guide id="25" pos="5669">
          <p15:clr>
            <a:srgbClr val="F26B43"/>
          </p15:clr>
        </p15:guide>
        <p15:guide id="26" pos="317">
          <p15:clr>
            <a:srgbClr val="F26B43"/>
          </p15:clr>
        </p15:guide>
        <p15:guide id="27" orient="horz" pos="960">
          <p15:clr>
            <a:srgbClr val="F26B43"/>
          </p15:clr>
        </p15:guide>
        <p15:guide id="28" orient="horz" pos="4104">
          <p15:clr>
            <a:srgbClr val="F26B43"/>
          </p15:clr>
        </p15:guide>
        <p15:guide id="29" orient="horz" pos="465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gi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pic>
        <p:nvPicPr>
          <p:cNvPr id="124" name="Google Shape;124;p1"/>
          <p:cNvPicPr preferRelativeResize="0"/>
          <p:nvPr/>
        </p:nvPicPr>
        <p:blipFill>
          <a:blip r:embed="rId3">
            <a:alphaModFix/>
          </a:blip>
          <a:stretch>
            <a:fillRect/>
          </a:stretch>
        </p:blipFill>
        <p:spPr>
          <a:xfrm>
            <a:off x="249026" y="3684148"/>
            <a:ext cx="4097551" cy="1394500"/>
          </a:xfrm>
          <a:prstGeom prst="rect">
            <a:avLst/>
          </a:prstGeom>
          <a:noFill/>
          <a:ln>
            <a:noFill/>
          </a:ln>
        </p:spPr>
      </p:pic>
      <p:sp>
        <p:nvSpPr>
          <p:cNvPr id="125" name="Google Shape;125;p1"/>
          <p:cNvSpPr txBox="1"/>
          <p:nvPr>
            <p:ph idx="1" type="body"/>
          </p:nvPr>
        </p:nvSpPr>
        <p:spPr>
          <a:xfrm>
            <a:off x="533680" y="5891680"/>
            <a:ext cx="2151529" cy="409015"/>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Clr>
                <a:srgbClr val="002168"/>
              </a:buClr>
              <a:buSzPts val="1200"/>
              <a:buNone/>
            </a:pPr>
            <a:r>
              <a:rPr lang="en-US" sz="1200">
                <a:solidFill>
                  <a:srgbClr val="002168"/>
                </a:solidFill>
              </a:rPr>
              <a:t>November </a:t>
            </a:r>
            <a:r>
              <a:rPr lang="en-US" sz="1200">
                <a:solidFill>
                  <a:srgbClr val="002168"/>
                </a:solidFill>
              </a:rPr>
              <a:t>2023</a:t>
            </a:r>
            <a:endParaRPr sz="1200">
              <a:solidFill>
                <a:srgbClr val="002168"/>
              </a:solidFill>
            </a:endParaRPr>
          </a:p>
        </p:txBody>
      </p:sp>
      <p:sp>
        <p:nvSpPr>
          <p:cNvPr id="126" name="Google Shape;126;p1"/>
          <p:cNvSpPr txBox="1"/>
          <p:nvPr>
            <p:ph type="ctrTitle"/>
          </p:nvPr>
        </p:nvSpPr>
        <p:spPr>
          <a:xfrm>
            <a:off x="556092" y="2612211"/>
            <a:ext cx="6523366" cy="740590"/>
          </a:xfrm>
          <a:prstGeom prst="rect">
            <a:avLst/>
          </a:prstGeom>
          <a:noFill/>
          <a:ln>
            <a:noFill/>
          </a:ln>
        </p:spPr>
        <p:txBody>
          <a:bodyPr anchorCtr="0" anchor="b" bIns="0" lIns="0" spcFirstLastPara="1" rIns="0" wrap="square" tIns="0">
            <a:noAutofit/>
          </a:bodyPr>
          <a:lstStyle/>
          <a:p>
            <a:pPr indent="0" lvl="0" marL="0" rtl="0" algn="l">
              <a:lnSpc>
                <a:spcPct val="90000"/>
              </a:lnSpc>
              <a:spcBef>
                <a:spcPts val="0"/>
              </a:spcBef>
              <a:spcAft>
                <a:spcPts val="0"/>
              </a:spcAft>
              <a:buClr>
                <a:srgbClr val="012367"/>
              </a:buClr>
              <a:buSzPts val="2100"/>
              <a:buFont typeface="Arial"/>
              <a:buNone/>
            </a:pPr>
            <a:r>
              <a:rPr lang="en-US" sz="2100">
                <a:solidFill>
                  <a:srgbClr val="012367"/>
                </a:solidFill>
              </a:rPr>
              <a:t>Equity Derivatives Gamma Exposure Model</a:t>
            </a:r>
            <a:br>
              <a:rPr lang="en-US" sz="2100">
                <a:solidFill>
                  <a:srgbClr val="012367"/>
                </a:solidFill>
              </a:rPr>
            </a:br>
            <a:endParaRPr sz="2100">
              <a:solidFill>
                <a:srgbClr val="012367"/>
              </a:solidFill>
            </a:endParaRPr>
          </a:p>
        </p:txBody>
      </p:sp>
      <p:sp>
        <p:nvSpPr>
          <p:cNvPr id="127" name="Google Shape;127;p1"/>
          <p:cNvSpPr txBox="1"/>
          <p:nvPr>
            <p:ph idx="2" type="subTitle"/>
          </p:nvPr>
        </p:nvSpPr>
        <p:spPr>
          <a:xfrm>
            <a:off x="556092" y="3100907"/>
            <a:ext cx="6523366" cy="518108"/>
          </a:xfrm>
          <a:prstGeom prst="rect">
            <a:avLst/>
          </a:prstGeom>
          <a:noFill/>
          <a:ln>
            <a:noFill/>
          </a:ln>
        </p:spPr>
        <p:txBody>
          <a:bodyPr anchorCtr="0" anchor="t" bIns="0" lIns="0" spcFirstLastPara="1" rIns="0" wrap="square" tIns="0">
            <a:noAutofit/>
          </a:bodyPr>
          <a:lstStyle/>
          <a:p>
            <a:pPr indent="0" lvl="0" marL="0" rtl="0" algn="l">
              <a:lnSpc>
                <a:spcPct val="120000"/>
              </a:lnSpc>
              <a:spcBef>
                <a:spcPts val="0"/>
              </a:spcBef>
              <a:spcAft>
                <a:spcPts val="0"/>
              </a:spcAft>
              <a:buClr>
                <a:schemeClr val="dk1"/>
              </a:buClr>
              <a:buSzPts val="1200"/>
              <a:buNone/>
            </a:pPr>
            <a:r>
              <a:rPr b="1" lang="en-US" sz="1200">
                <a:solidFill>
                  <a:schemeClr val="dk1"/>
                </a:solidFill>
              </a:rPr>
              <a:t>Fundamental Investments </a:t>
            </a:r>
            <a:endParaRPr b="1" sz="1200">
              <a:solidFill>
                <a:schemeClr val="dk1"/>
              </a:solidFill>
            </a:endParaRPr>
          </a:p>
          <a:p>
            <a:pPr indent="0" lvl="0" marL="0" rtl="0" algn="l">
              <a:lnSpc>
                <a:spcPct val="120000"/>
              </a:lnSpc>
              <a:spcBef>
                <a:spcPts val="0"/>
              </a:spcBef>
              <a:spcAft>
                <a:spcPts val="0"/>
              </a:spcAft>
              <a:buClr>
                <a:schemeClr val="dk1"/>
              </a:buClr>
              <a:buSzPts val="1050"/>
              <a:buNone/>
            </a:pPr>
            <a:r>
              <a:t/>
            </a:r>
            <a:endParaRPr b="1" sz="1059">
              <a:solidFill>
                <a:schemeClr val="dk1"/>
              </a:solidFill>
            </a:endParaRPr>
          </a:p>
          <a:p>
            <a:pPr indent="0" lvl="0" marL="0" rtl="0" algn="l">
              <a:lnSpc>
                <a:spcPct val="120000"/>
              </a:lnSpc>
              <a:spcBef>
                <a:spcPts val="0"/>
              </a:spcBef>
              <a:spcAft>
                <a:spcPts val="0"/>
              </a:spcAft>
              <a:buClr>
                <a:srgbClr val="006AA9"/>
              </a:buClr>
              <a:buSzPts val="1059"/>
              <a:buNone/>
            </a:pPr>
            <a:r>
              <a:t/>
            </a:r>
            <a:endParaRPr b="1" sz="1059">
              <a:solidFill>
                <a:schemeClr val="dk1"/>
              </a:solidFill>
            </a:endParaRPr>
          </a:p>
          <a:p>
            <a:pPr indent="0" lvl="0" marL="0" rtl="0" algn="l">
              <a:lnSpc>
                <a:spcPct val="120000"/>
              </a:lnSpc>
              <a:spcBef>
                <a:spcPts val="0"/>
              </a:spcBef>
              <a:spcAft>
                <a:spcPts val="0"/>
              </a:spcAft>
              <a:buClr>
                <a:srgbClr val="006AA9"/>
              </a:buClr>
              <a:buSzPts val="1059"/>
              <a:buNone/>
            </a:pPr>
            <a:r>
              <a:t/>
            </a:r>
            <a:endParaRPr b="1" sz="1059">
              <a:solidFill>
                <a:schemeClr val="dk1"/>
              </a:solidFill>
            </a:endParaRPr>
          </a:p>
          <a:p>
            <a:pPr indent="0" lvl="0" marL="0" rtl="0" algn="l">
              <a:lnSpc>
                <a:spcPct val="120000"/>
              </a:lnSpc>
              <a:spcBef>
                <a:spcPts val="0"/>
              </a:spcBef>
              <a:spcAft>
                <a:spcPts val="0"/>
              </a:spcAft>
              <a:buClr>
                <a:srgbClr val="006AA9"/>
              </a:buClr>
              <a:buSzPts val="1059"/>
              <a:buNone/>
            </a:pPr>
            <a:r>
              <a:t/>
            </a:r>
            <a:endParaRPr b="1" sz="1059">
              <a:solidFill>
                <a:srgbClr val="003C7E"/>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p>
            <a:pPr indent="0" lvl="0" marL="0" rtl="0" algn="l">
              <a:lnSpc>
                <a:spcPct val="90000"/>
              </a:lnSpc>
              <a:spcBef>
                <a:spcPts val="0"/>
              </a:spcBef>
              <a:spcAft>
                <a:spcPts val="0"/>
              </a:spcAft>
              <a:buClr>
                <a:srgbClr val="012367"/>
              </a:buClr>
              <a:buSzPts val="1800"/>
              <a:buFont typeface="Arial"/>
              <a:buNone/>
            </a:pPr>
            <a:r>
              <a:rPr lang="en-US" sz="1800">
                <a:solidFill>
                  <a:srgbClr val="012367"/>
                </a:solidFill>
              </a:rPr>
              <a:t>Table of Contents</a:t>
            </a:r>
            <a:endParaRPr/>
          </a:p>
        </p:txBody>
      </p:sp>
      <p:sp>
        <p:nvSpPr>
          <p:cNvPr id="134" name="Google Shape;134;p2"/>
          <p:cNvSpPr txBox="1"/>
          <p:nvPr>
            <p:ph idx="1" type="body"/>
          </p:nvPr>
        </p:nvSpPr>
        <p:spPr>
          <a:xfrm>
            <a:off x="467373" y="1048437"/>
            <a:ext cx="8309993" cy="5115175"/>
          </a:xfrm>
          <a:prstGeom prst="rect">
            <a:avLst/>
          </a:prstGeom>
          <a:noFill/>
          <a:ln>
            <a:noFill/>
          </a:ln>
        </p:spPr>
        <p:txBody>
          <a:bodyPr anchorCtr="0" anchor="t" bIns="0" lIns="0" spcFirstLastPara="1" rIns="0" wrap="square" tIns="0">
            <a:noAutofit/>
          </a:bodyPr>
          <a:lstStyle/>
          <a:p>
            <a:pPr indent="-400050" lvl="0" marL="400050" rtl="0" algn="l">
              <a:lnSpc>
                <a:spcPct val="100000"/>
              </a:lnSpc>
              <a:spcBef>
                <a:spcPts val="0"/>
              </a:spcBef>
              <a:spcAft>
                <a:spcPts val="0"/>
              </a:spcAft>
              <a:buClr>
                <a:schemeClr val="dk1"/>
              </a:buClr>
              <a:buSzPts val="1600"/>
              <a:buFont typeface="Arial"/>
              <a:buAutoNum type="romanUcPeriod"/>
            </a:pPr>
            <a:r>
              <a:rPr lang="en-US" sz="1600">
                <a:solidFill>
                  <a:schemeClr val="dk1"/>
                </a:solidFill>
              </a:rPr>
              <a:t>Understanding Gamma</a:t>
            </a:r>
            <a:r>
              <a:rPr lang="en-US" sz="1600">
                <a:solidFill>
                  <a:schemeClr val="dk1"/>
                </a:solidFill>
              </a:rPr>
              <a:t> Exposure</a:t>
            </a:r>
            <a:endParaRPr/>
          </a:p>
          <a:p>
            <a:pPr indent="-400050" lvl="0" marL="400050" rtl="0" algn="l">
              <a:lnSpc>
                <a:spcPct val="100000"/>
              </a:lnSpc>
              <a:spcBef>
                <a:spcPts val="1571"/>
              </a:spcBef>
              <a:spcAft>
                <a:spcPts val="0"/>
              </a:spcAft>
              <a:buClr>
                <a:schemeClr val="dk1"/>
              </a:buClr>
              <a:buSzPts val="1600"/>
              <a:buFont typeface="Arial"/>
              <a:buAutoNum type="romanUcPeriod"/>
            </a:pPr>
            <a:r>
              <a:rPr lang="en-US" sz="1600">
                <a:solidFill>
                  <a:schemeClr val="dk1"/>
                </a:solidFill>
              </a:rPr>
              <a:t>Gamma Exposure Model and Profile</a:t>
            </a:r>
            <a:endParaRPr sz="1600">
              <a:solidFill>
                <a:schemeClr val="dk1"/>
              </a:solidFill>
            </a:endParaRPr>
          </a:p>
          <a:p>
            <a:pPr indent="-330200" lvl="1" marL="914400" rtl="0" algn="l">
              <a:lnSpc>
                <a:spcPct val="100000"/>
              </a:lnSpc>
              <a:spcBef>
                <a:spcPts val="1571"/>
              </a:spcBef>
              <a:spcAft>
                <a:spcPts val="0"/>
              </a:spcAft>
              <a:buClr>
                <a:schemeClr val="dk1"/>
              </a:buClr>
              <a:buSzPts val="1600"/>
              <a:buFont typeface="Arial"/>
              <a:buAutoNum type="romanUcPeriod"/>
            </a:pPr>
            <a:r>
              <a:rPr lang="en-US" sz="1600">
                <a:solidFill>
                  <a:schemeClr val="dk1"/>
                </a:solidFill>
              </a:rPr>
              <a:t>Total Gamma Exposure</a:t>
            </a:r>
            <a:endParaRPr sz="1600">
              <a:solidFill>
                <a:schemeClr val="dk1"/>
              </a:solidFill>
            </a:endParaRPr>
          </a:p>
          <a:p>
            <a:pPr indent="-330200" lvl="1" marL="914400" rtl="0" algn="l">
              <a:lnSpc>
                <a:spcPct val="100000"/>
              </a:lnSpc>
              <a:spcBef>
                <a:spcPts val="1571"/>
              </a:spcBef>
              <a:spcAft>
                <a:spcPts val="0"/>
              </a:spcAft>
              <a:buClr>
                <a:schemeClr val="dk1"/>
              </a:buClr>
              <a:buSzPts val="1600"/>
              <a:buFont typeface="Arial"/>
              <a:buAutoNum type="romanUcPeriod"/>
            </a:pPr>
            <a:r>
              <a:rPr lang="en-US" sz="1600">
                <a:solidFill>
                  <a:schemeClr val="dk1"/>
                </a:solidFill>
              </a:rPr>
              <a:t>Gamma by Calls and Puts</a:t>
            </a:r>
            <a:endParaRPr sz="1600">
              <a:solidFill>
                <a:schemeClr val="dk1"/>
              </a:solidFill>
            </a:endParaRPr>
          </a:p>
          <a:p>
            <a:pPr indent="-330200" lvl="1" marL="914400" rtl="0" algn="l">
              <a:lnSpc>
                <a:spcPct val="100000"/>
              </a:lnSpc>
              <a:spcBef>
                <a:spcPts val="1571"/>
              </a:spcBef>
              <a:spcAft>
                <a:spcPts val="0"/>
              </a:spcAft>
              <a:buClr>
                <a:schemeClr val="dk1"/>
              </a:buClr>
              <a:buSzPts val="1600"/>
              <a:buFont typeface="Arial"/>
              <a:buAutoNum type="romanUcPeriod"/>
            </a:pPr>
            <a:r>
              <a:rPr lang="en-US" sz="1600">
                <a:solidFill>
                  <a:schemeClr val="dk1"/>
                </a:solidFill>
              </a:rPr>
              <a:t>Gamma Profile with Flip Points</a:t>
            </a:r>
            <a:r>
              <a:rPr lang="en-US" sz="1600">
                <a:solidFill>
                  <a:schemeClr val="dk1"/>
                </a:solidFill>
              </a:rPr>
              <a:t> </a:t>
            </a:r>
            <a:endParaRPr/>
          </a:p>
          <a:p>
            <a:pPr indent="-400050" lvl="0" marL="400050" rtl="0" algn="l">
              <a:lnSpc>
                <a:spcPct val="100000"/>
              </a:lnSpc>
              <a:spcBef>
                <a:spcPts val="1571"/>
              </a:spcBef>
              <a:spcAft>
                <a:spcPts val="0"/>
              </a:spcAft>
              <a:buClr>
                <a:schemeClr val="dk1"/>
              </a:buClr>
              <a:buSzPts val="1600"/>
              <a:buFont typeface="Arial"/>
              <a:buAutoNum type="romanUcPeriod"/>
            </a:pPr>
            <a:r>
              <a:rPr lang="en-US" sz="1600">
                <a:solidFill>
                  <a:schemeClr val="dk1"/>
                </a:solidFill>
              </a:rPr>
              <a:t>Looking Ahead</a:t>
            </a:r>
            <a:endParaRPr sz="1400">
              <a:solidFill>
                <a:schemeClr val="dk1"/>
              </a:solidFill>
            </a:endParaRPr>
          </a:p>
          <a:p>
            <a:pPr indent="-400048" lvl="1" marL="706827" rtl="0" algn="l">
              <a:lnSpc>
                <a:spcPct val="100000"/>
              </a:lnSpc>
              <a:spcBef>
                <a:spcPts val="1085"/>
              </a:spcBef>
              <a:spcAft>
                <a:spcPts val="0"/>
              </a:spcAft>
              <a:buClr>
                <a:schemeClr val="dk1"/>
              </a:buClr>
              <a:buSzPts val="1400"/>
              <a:buFont typeface="Arial"/>
              <a:buAutoNum type="romanUcPeriod"/>
            </a:pPr>
            <a:r>
              <a:rPr lang="en-US" sz="1400">
                <a:solidFill>
                  <a:schemeClr val="dk1"/>
                </a:solidFill>
              </a:rPr>
              <a:t>Pitfalls of Black-Scholes</a:t>
            </a:r>
            <a:endParaRPr sz="1400">
              <a:solidFill>
                <a:schemeClr val="dk1"/>
              </a:solidFill>
            </a:endParaRPr>
          </a:p>
          <a:p>
            <a:pPr indent="-400048" lvl="1" marL="706827" rtl="0" algn="l">
              <a:lnSpc>
                <a:spcPct val="100000"/>
              </a:lnSpc>
              <a:spcBef>
                <a:spcPts val="1085"/>
              </a:spcBef>
              <a:spcAft>
                <a:spcPts val="0"/>
              </a:spcAft>
              <a:buClr>
                <a:schemeClr val="dk1"/>
              </a:buClr>
              <a:buSzPts val="1400"/>
              <a:buAutoNum type="romanUcPeriod"/>
            </a:pPr>
            <a:r>
              <a:rPr lang="en-US" sz="1400">
                <a:solidFill>
                  <a:schemeClr val="dk1"/>
                </a:solidFill>
              </a:rPr>
              <a:t>Stochastic Volatility Modeling </a:t>
            </a:r>
            <a:endParaRPr sz="1400">
              <a:solidFill>
                <a:schemeClr val="dk1"/>
              </a:solidFill>
            </a:endParaRPr>
          </a:p>
          <a:p>
            <a:pPr indent="0" lvl="0" marL="0" rtl="0" algn="l">
              <a:lnSpc>
                <a:spcPct val="100000"/>
              </a:lnSpc>
              <a:spcBef>
                <a:spcPts val="1085"/>
              </a:spcBef>
              <a:spcAft>
                <a:spcPts val="0"/>
              </a:spcAft>
              <a:buNone/>
            </a:pPr>
            <a:r>
              <a:t/>
            </a:r>
            <a:endParaRPr sz="1400">
              <a:solidFill>
                <a:schemeClr val="dk1"/>
              </a:solidFill>
            </a:endParaRPr>
          </a:p>
          <a:p>
            <a:pPr indent="0" lvl="0" marL="0" rtl="0" algn="l">
              <a:lnSpc>
                <a:spcPct val="60000"/>
              </a:lnSpc>
              <a:spcBef>
                <a:spcPts val="1571"/>
              </a:spcBef>
              <a:spcAft>
                <a:spcPts val="0"/>
              </a:spcAft>
              <a:buClr>
                <a:schemeClr val="dk2"/>
              </a:buClr>
              <a:buSzPts val="1400"/>
              <a:buNone/>
            </a:pPr>
            <a:r>
              <a:t/>
            </a:r>
            <a:endParaRPr sz="1400">
              <a:solidFill>
                <a:schemeClr val="dk1"/>
              </a:solidFill>
            </a:endParaRPr>
          </a:p>
          <a:p>
            <a:pPr indent="-336550" lvl="0" marL="400050" rtl="0" algn="l">
              <a:lnSpc>
                <a:spcPct val="90000"/>
              </a:lnSpc>
              <a:spcBef>
                <a:spcPts val="1942"/>
              </a:spcBef>
              <a:spcAft>
                <a:spcPts val="0"/>
              </a:spcAft>
              <a:buClr>
                <a:schemeClr val="dk2"/>
              </a:buClr>
              <a:buSzPts val="1000"/>
              <a:buFont typeface="Arial"/>
              <a:buNone/>
            </a:pPr>
            <a:r>
              <a:t/>
            </a:r>
            <a:endParaRPr sz="1000">
              <a:solidFill>
                <a:schemeClr val="dk1"/>
              </a:solidFill>
            </a:endParaRPr>
          </a:p>
        </p:txBody>
      </p:sp>
      <p:sp>
        <p:nvSpPr>
          <p:cNvPr id="135" name="Google Shape;135;p2"/>
          <p:cNvSpPr txBox="1"/>
          <p:nvPr>
            <p:ph idx="12" type="sldNum"/>
          </p:nvPr>
        </p:nvSpPr>
        <p:spPr>
          <a:xfrm>
            <a:off x="6516781" y="6304900"/>
            <a:ext cx="2163016" cy="365125"/>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3"/>
          <p:cNvSpPr txBox="1"/>
          <p:nvPr>
            <p:ph idx="7" type="body"/>
          </p:nvPr>
        </p:nvSpPr>
        <p:spPr>
          <a:xfrm>
            <a:off x="457489" y="3763827"/>
            <a:ext cx="4028907"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Autofit/>
          </a:bodyPr>
          <a:lstStyle/>
          <a:p>
            <a:pPr indent="0" lvl="0" marL="0" rtl="0" algn="l">
              <a:lnSpc>
                <a:spcPct val="90000"/>
              </a:lnSpc>
              <a:spcBef>
                <a:spcPts val="0"/>
              </a:spcBef>
              <a:spcAft>
                <a:spcPts val="0"/>
              </a:spcAft>
              <a:buClr>
                <a:schemeClr val="accent1"/>
              </a:buClr>
              <a:buSzPts val="1150"/>
              <a:buNone/>
            </a:pPr>
            <a:r>
              <a:rPr lang="en-US" sz="1150">
                <a:solidFill>
                  <a:schemeClr val="accent1"/>
                </a:solidFill>
              </a:rPr>
              <a:t>OPEX and Triple Witching Events</a:t>
            </a:r>
            <a:endParaRPr sz="1150">
              <a:solidFill>
                <a:schemeClr val="accent1"/>
              </a:solidFill>
            </a:endParaRPr>
          </a:p>
        </p:txBody>
      </p:sp>
      <p:sp>
        <p:nvSpPr>
          <p:cNvPr id="142" name="Google Shape;142;p3"/>
          <p:cNvSpPr txBox="1"/>
          <p:nvPr>
            <p:ph idx="8" type="body"/>
          </p:nvPr>
        </p:nvSpPr>
        <p:spPr>
          <a:xfrm>
            <a:off x="4695703" y="3763827"/>
            <a:ext cx="4028906"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rmAutofit lnSpcReduction="10000"/>
          </a:bodyPr>
          <a:lstStyle/>
          <a:p>
            <a:pPr indent="0" lvl="0" marL="0" rtl="0" algn="l">
              <a:lnSpc>
                <a:spcPct val="90000"/>
              </a:lnSpc>
              <a:spcBef>
                <a:spcPts val="0"/>
              </a:spcBef>
              <a:spcAft>
                <a:spcPts val="0"/>
              </a:spcAft>
              <a:buClr>
                <a:schemeClr val="accent1"/>
              </a:buClr>
              <a:buSzPts val="1100"/>
              <a:buNone/>
            </a:pPr>
            <a:r>
              <a:rPr lang="en-US">
                <a:solidFill>
                  <a:schemeClr val="accent1"/>
                </a:solidFill>
              </a:rPr>
              <a:t>Dealer Derivatives Feedback Loop</a:t>
            </a:r>
            <a:endParaRPr>
              <a:solidFill>
                <a:schemeClr val="accent1"/>
              </a:solidFill>
            </a:endParaRPr>
          </a:p>
        </p:txBody>
      </p:sp>
      <p:sp>
        <p:nvSpPr>
          <p:cNvPr id="143" name="Google Shape;143;p3"/>
          <p:cNvSpPr txBox="1"/>
          <p:nvPr>
            <p:ph idx="3" type="body"/>
          </p:nvPr>
        </p:nvSpPr>
        <p:spPr>
          <a:xfrm>
            <a:off x="532862" y="1456109"/>
            <a:ext cx="3913800" cy="20685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971"/>
              </a:spcBef>
              <a:spcAft>
                <a:spcPts val="0"/>
              </a:spcAft>
              <a:buClr>
                <a:schemeClr val="dk1"/>
              </a:buClr>
              <a:buSzPts val="900"/>
              <a:buNone/>
            </a:pPr>
            <a:r>
              <a:rPr b="1" lang="en-US" sz="1000">
                <a:solidFill>
                  <a:schemeClr val="dk1"/>
                </a:solidFill>
              </a:rPr>
              <a:t>What is Gamma? </a:t>
            </a:r>
            <a:endParaRPr sz="1000">
              <a:solidFill>
                <a:schemeClr val="dk1"/>
              </a:solidFill>
            </a:endParaRPr>
          </a:p>
          <a:p>
            <a:pPr indent="0" lvl="0" marL="0" rtl="0" algn="l">
              <a:lnSpc>
                <a:spcPct val="90000"/>
              </a:lnSpc>
              <a:spcBef>
                <a:spcPts val="971"/>
              </a:spcBef>
              <a:spcAft>
                <a:spcPts val="0"/>
              </a:spcAft>
              <a:buClr>
                <a:schemeClr val="dk1"/>
              </a:buClr>
              <a:buSzPts val="900"/>
              <a:buNone/>
            </a:pPr>
            <a:r>
              <a:rPr lang="en-US" sz="1000">
                <a:solidFill>
                  <a:schemeClr val="dk1"/>
                </a:solidFill>
              </a:rPr>
              <a:t>Gamma is a second order derivative that represents the rate of change in an option’s delta per one point move in the underlying asset</a:t>
            </a:r>
            <a:endParaRPr sz="1000">
              <a:solidFill>
                <a:schemeClr val="dk1"/>
              </a:solidFill>
            </a:endParaRPr>
          </a:p>
          <a:p>
            <a:pPr indent="0" lvl="0" marL="0" rtl="0" algn="l">
              <a:lnSpc>
                <a:spcPct val="90000"/>
              </a:lnSpc>
              <a:spcBef>
                <a:spcPts val="971"/>
              </a:spcBef>
              <a:spcAft>
                <a:spcPts val="0"/>
              </a:spcAft>
              <a:buClr>
                <a:schemeClr val="dk1"/>
              </a:buClr>
              <a:buSzPts val="900"/>
              <a:buNone/>
            </a:pPr>
            <a:r>
              <a:t/>
            </a:r>
            <a:endParaRPr sz="1000">
              <a:solidFill>
                <a:schemeClr val="dk1"/>
              </a:solidFill>
            </a:endParaRPr>
          </a:p>
          <a:p>
            <a:pPr indent="0" lvl="0" marL="0" rtl="0" algn="l">
              <a:spcBef>
                <a:spcPts val="971"/>
              </a:spcBef>
              <a:spcAft>
                <a:spcPts val="0"/>
              </a:spcAft>
              <a:buClr>
                <a:schemeClr val="dk1"/>
              </a:buClr>
              <a:buSzPts val="900"/>
              <a:buNone/>
            </a:pPr>
            <a:r>
              <a:rPr b="1" lang="en-US" sz="1000">
                <a:solidFill>
                  <a:schemeClr val="dk1"/>
                </a:solidFill>
              </a:rPr>
              <a:t>SPX Options comprise roughly 20% of the SPX market cap</a:t>
            </a:r>
            <a:endParaRPr sz="1000">
              <a:solidFill>
                <a:schemeClr val="dk1"/>
              </a:solidFill>
            </a:endParaRPr>
          </a:p>
          <a:p>
            <a:pPr indent="0" lvl="0" marL="0" rtl="0" algn="l">
              <a:lnSpc>
                <a:spcPct val="90000"/>
              </a:lnSpc>
              <a:spcBef>
                <a:spcPts val="971"/>
              </a:spcBef>
              <a:spcAft>
                <a:spcPts val="0"/>
              </a:spcAft>
              <a:buClr>
                <a:schemeClr val="dk1"/>
              </a:buClr>
              <a:buSzPts val="900"/>
              <a:buNone/>
            </a:pPr>
            <a:r>
              <a:t/>
            </a:r>
            <a:endParaRPr sz="1000">
              <a:solidFill>
                <a:schemeClr val="dk1"/>
              </a:solidFill>
            </a:endParaRPr>
          </a:p>
          <a:p>
            <a:pPr indent="0" lvl="0" marL="0" rtl="0" algn="l">
              <a:lnSpc>
                <a:spcPct val="90000"/>
              </a:lnSpc>
              <a:spcBef>
                <a:spcPts val="971"/>
              </a:spcBef>
              <a:spcAft>
                <a:spcPts val="0"/>
              </a:spcAft>
              <a:buClr>
                <a:schemeClr val="dk1"/>
              </a:buClr>
              <a:buSzPts val="900"/>
              <a:buNone/>
            </a:pPr>
            <a:r>
              <a:rPr lang="en-US" sz="1000">
                <a:solidFill>
                  <a:schemeClr val="dk1"/>
                </a:solidFill>
              </a:rPr>
              <a:t>Understanding Gamma exposure is critical to dealers as they hedge the delta risk from the billions of dollars of notional value from client orderflow, each day</a:t>
            </a:r>
            <a:endParaRPr b="1" sz="1000">
              <a:solidFill>
                <a:schemeClr val="dk1"/>
              </a:solidFill>
            </a:endParaRPr>
          </a:p>
        </p:txBody>
      </p:sp>
      <p:sp>
        <p:nvSpPr>
          <p:cNvPr id="144" name="Google Shape;144;p3"/>
          <p:cNvSpPr txBox="1"/>
          <p:nvPr>
            <p:ph idx="5" type="body"/>
          </p:nvPr>
        </p:nvSpPr>
        <p:spPr>
          <a:xfrm>
            <a:off x="457489" y="1222753"/>
            <a:ext cx="4028908"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rmAutofit lnSpcReduction="10000"/>
          </a:bodyPr>
          <a:lstStyle/>
          <a:p>
            <a:pPr indent="0" lvl="0" marL="0" rtl="0" algn="l">
              <a:lnSpc>
                <a:spcPct val="90000"/>
              </a:lnSpc>
              <a:spcBef>
                <a:spcPts val="0"/>
              </a:spcBef>
              <a:spcAft>
                <a:spcPts val="0"/>
              </a:spcAft>
              <a:buClr>
                <a:schemeClr val="accent1"/>
              </a:buClr>
              <a:buSzPts val="1100"/>
              <a:buNone/>
            </a:pPr>
            <a:r>
              <a:rPr lang="en-US">
                <a:solidFill>
                  <a:schemeClr val="accent1"/>
                </a:solidFill>
              </a:rPr>
              <a:t>Gamma as a Second Order Derivative</a:t>
            </a:r>
            <a:endParaRPr/>
          </a:p>
        </p:txBody>
      </p:sp>
      <p:sp>
        <p:nvSpPr>
          <p:cNvPr id="145" name="Google Shape;145;p3"/>
          <p:cNvSpPr txBox="1"/>
          <p:nvPr>
            <p:ph idx="6" type="body"/>
          </p:nvPr>
        </p:nvSpPr>
        <p:spPr>
          <a:xfrm>
            <a:off x="4676653" y="1222753"/>
            <a:ext cx="4028906" cy="190588"/>
          </a:xfrm>
          <a:prstGeom prst="rect">
            <a:avLst/>
          </a:prstGeom>
          <a:noFill/>
          <a:ln cap="flat" cmpd="sng" w="28575">
            <a:solidFill>
              <a:schemeClr val="dk2"/>
            </a:solidFill>
            <a:prstDash val="solid"/>
            <a:round/>
            <a:headEnd len="sm" w="sm" type="none"/>
            <a:tailEnd len="sm" w="sm" type="none"/>
          </a:ln>
        </p:spPr>
        <p:txBody>
          <a:bodyPr anchorCtr="0" anchor="b" bIns="38425" lIns="0" spcFirstLastPara="1" rIns="0" wrap="square" tIns="0">
            <a:noAutofit/>
          </a:bodyPr>
          <a:lstStyle/>
          <a:p>
            <a:pPr indent="0" lvl="0" marL="0" rtl="0" algn="l">
              <a:lnSpc>
                <a:spcPct val="90000"/>
              </a:lnSpc>
              <a:spcBef>
                <a:spcPts val="0"/>
              </a:spcBef>
              <a:spcAft>
                <a:spcPts val="0"/>
              </a:spcAft>
              <a:buClr>
                <a:schemeClr val="accent1"/>
              </a:buClr>
              <a:buSzPts val="1150"/>
              <a:buNone/>
            </a:pPr>
            <a:r>
              <a:rPr lang="en-US" sz="1150">
                <a:solidFill>
                  <a:schemeClr val="accent1"/>
                </a:solidFill>
              </a:rPr>
              <a:t>Market Maker Delta Hedging</a:t>
            </a:r>
            <a:endParaRPr/>
          </a:p>
        </p:txBody>
      </p:sp>
      <p:sp>
        <p:nvSpPr>
          <p:cNvPr id="146" name="Google Shape;146;p3"/>
          <p:cNvSpPr txBox="1"/>
          <p:nvPr>
            <p:ph type="title"/>
          </p:nvPr>
        </p:nvSpPr>
        <p:spPr>
          <a:xfrm>
            <a:off x="457489" y="291777"/>
            <a:ext cx="8229023" cy="573723"/>
          </a:xfrm>
          <a:prstGeom prst="rect">
            <a:avLst/>
          </a:prstGeom>
          <a:noFill/>
          <a:ln>
            <a:noFill/>
          </a:ln>
        </p:spPr>
        <p:txBody>
          <a:bodyPr anchorCtr="0" anchor="b" bIns="0" lIns="0" spcFirstLastPara="1" rIns="0" wrap="square" tIns="0">
            <a:noAutofit/>
          </a:bodyPr>
          <a:lstStyle/>
          <a:p>
            <a:pPr indent="0" lvl="0" marL="0" rtl="0" algn="l">
              <a:lnSpc>
                <a:spcPct val="90000"/>
              </a:lnSpc>
              <a:spcBef>
                <a:spcPts val="0"/>
              </a:spcBef>
              <a:spcAft>
                <a:spcPts val="0"/>
              </a:spcAft>
              <a:buClr>
                <a:srgbClr val="002168"/>
              </a:buClr>
              <a:buSzPts val="1800"/>
              <a:buFont typeface="Arial"/>
              <a:buNone/>
            </a:pPr>
            <a:r>
              <a:rPr lang="en-US" sz="1800">
                <a:solidFill>
                  <a:srgbClr val="002168"/>
                </a:solidFill>
              </a:rPr>
              <a:t>Understanding Gamma Exposure</a:t>
            </a:r>
            <a:endParaRPr sz="1800">
              <a:solidFill>
                <a:srgbClr val="002168"/>
              </a:solidFill>
            </a:endParaRPr>
          </a:p>
        </p:txBody>
      </p:sp>
      <p:sp>
        <p:nvSpPr>
          <p:cNvPr id="147" name="Google Shape;147;p3"/>
          <p:cNvSpPr txBox="1"/>
          <p:nvPr>
            <p:ph idx="12" type="sldNum"/>
          </p:nvPr>
        </p:nvSpPr>
        <p:spPr>
          <a:xfrm>
            <a:off x="8515350" y="6304900"/>
            <a:ext cx="171162" cy="365125"/>
          </a:xfrm>
          <a:prstGeom prst="rect">
            <a:avLst/>
          </a:prstGeom>
          <a:noFill/>
          <a:ln>
            <a:noFill/>
          </a:ln>
        </p:spPr>
        <p:txBody>
          <a:bodyPr anchorCtr="0" anchor="ctr" bIns="0" lIns="0" spcFirstLastPara="1" rIns="0" wrap="square" tIns="0">
            <a:noAutofit/>
          </a:bodyPr>
          <a:lstStyle/>
          <a:p>
            <a:pPr indent="0" lvl="0" marL="0" rtl="0" algn="r">
              <a:lnSpc>
                <a:spcPct val="100000"/>
              </a:lnSpc>
              <a:spcBef>
                <a:spcPts val="0"/>
              </a:spcBef>
              <a:spcAft>
                <a:spcPts val="0"/>
              </a:spcAft>
              <a:buSzPts val="700"/>
              <a:buNone/>
            </a:pPr>
            <a:fld id="{00000000-1234-1234-1234-123412341234}" type="slidenum">
              <a:rPr lang="en-US"/>
              <a:t>‹#›</a:t>
            </a:fld>
            <a:endParaRPr/>
          </a:p>
        </p:txBody>
      </p:sp>
      <p:sp>
        <p:nvSpPr>
          <p:cNvPr id="148" name="Google Shape;148;p3"/>
          <p:cNvSpPr txBox="1"/>
          <p:nvPr>
            <p:ph idx="9" type="body"/>
          </p:nvPr>
        </p:nvSpPr>
        <p:spPr>
          <a:xfrm>
            <a:off x="457489" y="975088"/>
            <a:ext cx="8229022" cy="265552"/>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dk1"/>
              </a:buClr>
              <a:buSzPts val="1200"/>
              <a:buNone/>
            </a:pPr>
            <a:r>
              <a:rPr lang="en-US" sz="1200">
                <a:solidFill>
                  <a:schemeClr val="dk1"/>
                </a:solidFill>
              </a:rPr>
              <a:t>Allows us to track dealer and total gamma exposure in all listed $SPX options by visualizing the data by strike</a:t>
            </a:r>
            <a:endParaRPr/>
          </a:p>
        </p:txBody>
      </p:sp>
      <p:sp>
        <p:nvSpPr>
          <p:cNvPr id="149" name="Google Shape;149;p3"/>
          <p:cNvSpPr/>
          <p:nvPr/>
        </p:nvSpPr>
        <p:spPr>
          <a:xfrm>
            <a:off x="-2442883" y="-75778"/>
            <a:ext cx="2288770" cy="350509"/>
          </a:xfrm>
          <a:prstGeom prst="rect">
            <a:avLst/>
          </a:prstGeom>
          <a:solidFill>
            <a:srgbClr val="012E91"/>
          </a:solidFill>
          <a:ln cap="flat" cmpd="sng" w="12700">
            <a:solidFill>
              <a:srgbClr val="FFFFFF"/>
            </a:solidFill>
            <a:prstDash val="solid"/>
            <a:miter lim="800000"/>
            <a:headEnd len="sm" w="sm" type="none"/>
            <a:tailEnd len="sm" w="sm" type="none"/>
          </a:ln>
        </p:spPr>
        <p:txBody>
          <a:bodyPr anchorCtr="0" anchor="ctr" bIns="40325" lIns="80675" spcFirstLastPara="1" rIns="80675" wrap="square" tIns="40325">
            <a:noAutofit/>
          </a:bodyPr>
          <a:lstStyle/>
          <a:p>
            <a:pPr indent="0" lvl="0" marL="0" marR="0" rtl="0" algn="ctr">
              <a:lnSpc>
                <a:spcPct val="100000"/>
              </a:lnSpc>
              <a:spcBef>
                <a:spcPts val="0"/>
              </a:spcBef>
              <a:spcAft>
                <a:spcPts val="0"/>
              </a:spcAft>
              <a:buClr>
                <a:srgbClr val="000000"/>
              </a:buClr>
              <a:buSzPts val="1588"/>
              <a:buFont typeface="Arial"/>
              <a:buNone/>
            </a:pPr>
            <a:r>
              <a:t/>
            </a:r>
            <a:endParaRPr b="0" i="0" sz="1588" u="none" cap="none" strike="noStrike">
              <a:solidFill>
                <a:schemeClr val="lt1"/>
              </a:solidFill>
              <a:latin typeface="Arial"/>
              <a:ea typeface="Arial"/>
              <a:cs typeface="Arial"/>
              <a:sym typeface="Arial"/>
            </a:endParaRPr>
          </a:p>
        </p:txBody>
      </p:sp>
      <p:sp>
        <p:nvSpPr>
          <p:cNvPr id="150" name="Google Shape;150;p3"/>
          <p:cNvSpPr/>
          <p:nvPr/>
        </p:nvSpPr>
        <p:spPr>
          <a:xfrm>
            <a:off x="-2442883" y="802341"/>
            <a:ext cx="2288770" cy="350509"/>
          </a:xfrm>
          <a:prstGeom prst="rect">
            <a:avLst/>
          </a:prstGeom>
          <a:solidFill>
            <a:srgbClr val="00A7EA"/>
          </a:solidFill>
          <a:ln cap="flat" cmpd="sng" w="12700">
            <a:solidFill>
              <a:srgbClr val="00184B"/>
            </a:solidFill>
            <a:prstDash val="solid"/>
            <a:miter lim="800000"/>
            <a:headEnd len="sm" w="sm" type="none"/>
            <a:tailEnd len="sm" w="sm" type="none"/>
          </a:ln>
        </p:spPr>
        <p:txBody>
          <a:bodyPr anchorCtr="0" anchor="ctr" bIns="40325" lIns="80675" spcFirstLastPara="1" rIns="80675" wrap="square" tIns="40325">
            <a:noAutofit/>
          </a:bodyPr>
          <a:lstStyle/>
          <a:p>
            <a:pPr indent="0" lvl="0" marL="0" marR="0" rtl="0" algn="ctr">
              <a:lnSpc>
                <a:spcPct val="100000"/>
              </a:lnSpc>
              <a:spcBef>
                <a:spcPts val="0"/>
              </a:spcBef>
              <a:spcAft>
                <a:spcPts val="0"/>
              </a:spcAft>
              <a:buClr>
                <a:srgbClr val="000000"/>
              </a:buClr>
              <a:buSzPts val="1588"/>
              <a:buFont typeface="Arial"/>
              <a:buNone/>
            </a:pPr>
            <a:r>
              <a:t/>
            </a:r>
            <a:endParaRPr b="0" i="0" sz="1588" u="none" cap="none" strike="noStrike">
              <a:solidFill>
                <a:schemeClr val="lt1"/>
              </a:solidFill>
              <a:latin typeface="Arial"/>
              <a:ea typeface="Arial"/>
              <a:cs typeface="Arial"/>
              <a:sym typeface="Arial"/>
            </a:endParaRPr>
          </a:p>
        </p:txBody>
      </p:sp>
      <p:sp>
        <p:nvSpPr>
          <p:cNvPr id="151" name="Google Shape;151;p3"/>
          <p:cNvSpPr/>
          <p:nvPr/>
        </p:nvSpPr>
        <p:spPr>
          <a:xfrm>
            <a:off x="-2442883" y="1263542"/>
            <a:ext cx="2288770" cy="350509"/>
          </a:xfrm>
          <a:prstGeom prst="rect">
            <a:avLst/>
          </a:prstGeom>
          <a:solidFill>
            <a:srgbClr val="2FC4FF"/>
          </a:solidFill>
          <a:ln cap="flat" cmpd="sng" w="12700">
            <a:solidFill>
              <a:srgbClr val="00184B"/>
            </a:solidFill>
            <a:prstDash val="solid"/>
            <a:miter lim="800000"/>
            <a:headEnd len="sm" w="sm" type="none"/>
            <a:tailEnd len="sm" w="sm" type="none"/>
          </a:ln>
        </p:spPr>
        <p:txBody>
          <a:bodyPr anchorCtr="0" anchor="ctr" bIns="40325" lIns="80675" spcFirstLastPara="1" rIns="80675" wrap="square" tIns="40325">
            <a:noAutofit/>
          </a:bodyPr>
          <a:lstStyle/>
          <a:p>
            <a:pPr indent="0" lvl="0" marL="0" marR="0" rtl="0" algn="ctr">
              <a:lnSpc>
                <a:spcPct val="100000"/>
              </a:lnSpc>
              <a:spcBef>
                <a:spcPts val="0"/>
              </a:spcBef>
              <a:spcAft>
                <a:spcPts val="0"/>
              </a:spcAft>
              <a:buClr>
                <a:srgbClr val="000000"/>
              </a:buClr>
              <a:buSzPts val="1588"/>
              <a:buFont typeface="Arial"/>
              <a:buNone/>
            </a:pPr>
            <a:r>
              <a:t/>
            </a:r>
            <a:endParaRPr b="0" i="0" sz="1588" u="none" cap="none" strike="noStrike">
              <a:solidFill>
                <a:schemeClr val="lt1"/>
              </a:solidFill>
              <a:latin typeface="Arial"/>
              <a:ea typeface="Arial"/>
              <a:cs typeface="Arial"/>
              <a:sym typeface="Arial"/>
            </a:endParaRPr>
          </a:p>
        </p:txBody>
      </p:sp>
      <p:sp>
        <p:nvSpPr>
          <p:cNvPr id="152" name="Google Shape;152;p3"/>
          <p:cNvSpPr/>
          <p:nvPr/>
        </p:nvSpPr>
        <p:spPr>
          <a:xfrm>
            <a:off x="-2442884" y="1713537"/>
            <a:ext cx="2288770" cy="350509"/>
          </a:xfrm>
          <a:prstGeom prst="rect">
            <a:avLst/>
          </a:prstGeom>
          <a:solidFill>
            <a:srgbClr val="9FE4FF"/>
          </a:solidFill>
          <a:ln cap="flat" cmpd="sng" w="12700">
            <a:solidFill>
              <a:srgbClr val="00184B"/>
            </a:solidFill>
            <a:prstDash val="solid"/>
            <a:miter lim="800000"/>
            <a:headEnd len="sm" w="sm" type="none"/>
            <a:tailEnd len="sm" w="sm" type="none"/>
          </a:ln>
        </p:spPr>
        <p:txBody>
          <a:bodyPr anchorCtr="0" anchor="ctr" bIns="40325" lIns="80675" spcFirstLastPara="1" rIns="80675" wrap="square" tIns="40325">
            <a:noAutofit/>
          </a:bodyPr>
          <a:lstStyle/>
          <a:p>
            <a:pPr indent="0" lvl="0" marL="0" marR="0" rtl="0" algn="ctr">
              <a:lnSpc>
                <a:spcPct val="100000"/>
              </a:lnSpc>
              <a:spcBef>
                <a:spcPts val="0"/>
              </a:spcBef>
              <a:spcAft>
                <a:spcPts val="0"/>
              </a:spcAft>
              <a:buClr>
                <a:srgbClr val="000000"/>
              </a:buClr>
              <a:buSzPts val="1588"/>
              <a:buFont typeface="Arial"/>
              <a:buNone/>
            </a:pPr>
            <a:r>
              <a:t/>
            </a:r>
            <a:endParaRPr b="0" i="0" sz="1588" u="none" cap="none" strike="noStrike">
              <a:solidFill>
                <a:schemeClr val="lt1"/>
              </a:solidFill>
              <a:latin typeface="Arial"/>
              <a:ea typeface="Arial"/>
              <a:cs typeface="Arial"/>
              <a:sym typeface="Arial"/>
            </a:endParaRPr>
          </a:p>
        </p:txBody>
      </p:sp>
      <p:sp>
        <p:nvSpPr>
          <p:cNvPr id="153" name="Google Shape;153;p3"/>
          <p:cNvSpPr/>
          <p:nvPr/>
        </p:nvSpPr>
        <p:spPr>
          <a:xfrm>
            <a:off x="-2442884" y="385423"/>
            <a:ext cx="2288770" cy="350509"/>
          </a:xfrm>
          <a:prstGeom prst="rect">
            <a:avLst/>
          </a:prstGeom>
          <a:solidFill>
            <a:srgbClr val="0241CE"/>
          </a:solidFill>
          <a:ln cap="flat" cmpd="sng" w="12700">
            <a:solidFill>
              <a:srgbClr val="00184B"/>
            </a:solidFill>
            <a:prstDash val="solid"/>
            <a:miter lim="800000"/>
            <a:headEnd len="sm" w="sm" type="none"/>
            <a:tailEnd len="sm" w="sm" type="none"/>
          </a:ln>
        </p:spPr>
        <p:txBody>
          <a:bodyPr anchorCtr="0" anchor="ctr" bIns="40325" lIns="80675" spcFirstLastPara="1" rIns="80675" wrap="square" tIns="40325">
            <a:noAutofit/>
          </a:bodyPr>
          <a:lstStyle/>
          <a:p>
            <a:pPr indent="0" lvl="0" marL="0" marR="0" rtl="0" algn="ctr">
              <a:lnSpc>
                <a:spcPct val="100000"/>
              </a:lnSpc>
              <a:spcBef>
                <a:spcPts val="0"/>
              </a:spcBef>
              <a:spcAft>
                <a:spcPts val="0"/>
              </a:spcAft>
              <a:buClr>
                <a:srgbClr val="000000"/>
              </a:buClr>
              <a:buSzPts val="1588"/>
              <a:buFont typeface="Arial"/>
              <a:buNone/>
            </a:pPr>
            <a:r>
              <a:t/>
            </a:r>
            <a:endParaRPr b="0" i="0" sz="1588" u="none" cap="none" strike="noStrike">
              <a:solidFill>
                <a:schemeClr val="lt1"/>
              </a:solidFill>
              <a:latin typeface="Arial"/>
              <a:ea typeface="Arial"/>
              <a:cs typeface="Arial"/>
              <a:sym typeface="Arial"/>
            </a:endParaRPr>
          </a:p>
        </p:txBody>
      </p:sp>
      <p:sp>
        <p:nvSpPr>
          <p:cNvPr id="154" name="Google Shape;154;p3"/>
          <p:cNvSpPr txBox="1"/>
          <p:nvPr/>
        </p:nvSpPr>
        <p:spPr>
          <a:xfrm>
            <a:off x="-2386853" y="-437030"/>
            <a:ext cx="4134971" cy="33669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588"/>
              <a:buFont typeface="Arial"/>
              <a:buNone/>
            </a:pPr>
            <a:r>
              <a:rPr b="0" i="0" lang="en-US" sz="1588" u="none" cap="none" strike="noStrike">
                <a:solidFill>
                  <a:schemeClr val="dk1"/>
                </a:solidFill>
                <a:latin typeface="Arial"/>
                <a:ea typeface="Arial"/>
                <a:cs typeface="Arial"/>
                <a:sym typeface="Arial"/>
              </a:rPr>
              <a:t>Color Palette, use eye dropper, for coloring</a:t>
            </a:r>
            <a:endParaRPr b="0" i="0" sz="1400" u="none" cap="none" strike="noStrike">
              <a:solidFill>
                <a:srgbClr val="000000"/>
              </a:solidFill>
              <a:latin typeface="Arial"/>
              <a:ea typeface="Arial"/>
              <a:cs typeface="Arial"/>
              <a:sym typeface="Arial"/>
            </a:endParaRPr>
          </a:p>
        </p:txBody>
      </p:sp>
      <p:sp>
        <p:nvSpPr>
          <p:cNvPr id="155" name="Google Shape;155;p3"/>
          <p:cNvSpPr txBox="1"/>
          <p:nvPr>
            <p:ph idx="3" type="body"/>
          </p:nvPr>
        </p:nvSpPr>
        <p:spPr>
          <a:xfrm>
            <a:off x="4754782" y="1456109"/>
            <a:ext cx="3913800" cy="20685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971"/>
              </a:spcBef>
              <a:spcAft>
                <a:spcPts val="0"/>
              </a:spcAft>
              <a:buClr>
                <a:schemeClr val="dk1"/>
              </a:buClr>
              <a:buSzPts val="900"/>
              <a:buNone/>
            </a:pPr>
            <a:r>
              <a:rPr b="1" lang="en-US" sz="1000">
                <a:solidFill>
                  <a:schemeClr val="dk1"/>
                </a:solidFill>
              </a:rPr>
              <a:t>Two Ways to Delta Hedge an Options Portfolio</a:t>
            </a:r>
            <a:endParaRPr b="1" sz="1000">
              <a:solidFill>
                <a:schemeClr val="dk1"/>
              </a:solidFill>
            </a:endParaRPr>
          </a:p>
          <a:p>
            <a:pPr indent="0" lvl="0" marL="0" rtl="0" algn="l">
              <a:lnSpc>
                <a:spcPct val="90000"/>
              </a:lnSpc>
              <a:spcBef>
                <a:spcPts val="971"/>
              </a:spcBef>
              <a:spcAft>
                <a:spcPts val="0"/>
              </a:spcAft>
              <a:buClr>
                <a:schemeClr val="dk1"/>
              </a:buClr>
              <a:buSzPts val="900"/>
              <a:buNone/>
            </a:pPr>
            <a:br>
              <a:rPr b="1" lang="en-US" sz="1000">
                <a:solidFill>
                  <a:schemeClr val="dk1"/>
                </a:solidFill>
              </a:rPr>
            </a:br>
            <a:r>
              <a:rPr b="1" lang="en-US" sz="1000">
                <a:solidFill>
                  <a:schemeClr val="dk1"/>
                </a:solidFill>
              </a:rPr>
              <a:t>Offset Delta Risk by Buying/Selling Underlying Asset</a:t>
            </a:r>
            <a:endParaRPr b="1" sz="1000">
              <a:solidFill>
                <a:schemeClr val="dk1"/>
              </a:solidFill>
            </a:endParaRPr>
          </a:p>
          <a:p>
            <a:pPr indent="0" lvl="0" marL="0" rtl="0" algn="l">
              <a:lnSpc>
                <a:spcPct val="90000"/>
              </a:lnSpc>
              <a:spcBef>
                <a:spcPts val="971"/>
              </a:spcBef>
              <a:spcAft>
                <a:spcPts val="0"/>
              </a:spcAft>
              <a:buClr>
                <a:schemeClr val="dk1"/>
              </a:buClr>
              <a:buSzPts val="900"/>
              <a:buNone/>
            </a:pPr>
            <a:r>
              <a:rPr lang="en-US" sz="1000">
                <a:solidFill>
                  <a:schemeClr val="dk1"/>
                </a:solidFill>
              </a:rPr>
              <a:t>For example, assume you are long calls with a net delta position of 0.5. The options trader would need to sell 50 shares of the underlying asset to become </a:t>
            </a:r>
            <a:r>
              <a:rPr i="1" lang="en-US" sz="1000">
                <a:solidFill>
                  <a:schemeClr val="dk1"/>
                </a:solidFill>
              </a:rPr>
              <a:t>delta neutral</a:t>
            </a:r>
            <a:endParaRPr sz="1000">
              <a:solidFill>
                <a:schemeClr val="dk1"/>
              </a:solidFill>
            </a:endParaRPr>
          </a:p>
          <a:p>
            <a:pPr indent="0" lvl="0" marL="0" rtl="0" algn="l">
              <a:lnSpc>
                <a:spcPct val="90000"/>
              </a:lnSpc>
              <a:spcBef>
                <a:spcPts val="971"/>
              </a:spcBef>
              <a:spcAft>
                <a:spcPts val="0"/>
              </a:spcAft>
              <a:buClr>
                <a:schemeClr val="dk1"/>
              </a:buClr>
              <a:buSzPts val="900"/>
              <a:buNone/>
            </a:pPr>
            <a:r>
              <a:t/>
            </a:r>
            <a:endParaRPr sz="1000">
              <a:solidFill>
                <a:schemeClr val="dk1"/>
              </a:solidFill>
            </a:endParaRPr>
          </a:p>
          <a:p>
            <a:pPr indent="0" lvl="0" marL="0" rtl="0" algn="l">
              <a:lnSpc>
                <a:spcPct val="90000"/>
              </a:lnSpc>
              <a:spcBef>
                <a:spcPts val="971"/>
              </a:spcBef>
              <a:spcAft>
                <a:spcPts val="0"/>
              </a:spcAft>
              <a:buClr>
                <a:schemeClr val="dk1"/>
              </a:buClr>
              <a:buSzPts val="900"/>
              <a:buNone/>
            </a:pPr>
            <a:r>
              <a:rPr b="1" lang="en-US" sz="1000">
                <a:solidFill>
                  <a:schemeClr val="dk1"/>
                </a:solidFill>
              </a:rPr>
              <a:t>Offset Delta Risk by Buying/Selling Futures Contract</a:t>
            </a:r>
            <a:endParaRPr b="1" sz="1000">
              <a:solidFill>
                <a:schemeClr val="dk1"/>
              </a:solidFill>
            </a:endParaRPr>
          </a:p>
          <a:p>
            <a:pPr indent="0" lvl="0" marL="0" rtl="0" algn="l">
              <a:lnSpc>
                <a:spcPct val="90000"/>
              </a:lnSpc>
              <a:spcBef>
                <a:spcPts val="971"/>
              </a:spcBef>
              <a:spcAft>
                <a:spcPts val="0"/>
              </a:spcAft>
              <a:buClr>
                <a:schemeClr val="dk1"/>
              </a:buClr>
              <a:buSzPts val="900"/>
              <a:buNone/>
            </a:pPr>
            <a:r>
              <a:rPr lang="en-US" sz="1000">
                <a:solidFill>
                  <a:schemeClr val="dk1"/>
                </a:solidFill>
              </a:rPr>
              <a:t>Provides a much cheaper alternative to hedging while minimizing the market impact. This remains the primary method for market makers</a:t>
            </a:r>
            <a:endParaRPr sz="1000">
              <a:solidFill>
                <a:schemeClr val="dk1"/>
              </a:solidFill>
            </a:endParaRPr>
          </a:p>
          <a:p>
            <a:pPr indent="0" lvl="0" marL="0" rtl="0" algn="l">
              <a:lnSpc>
                <a:spcPct val="90000"/>
              </a:lnSpc>
              <a:spcBef>
                <a:spcPts val="971"/>
              </a:spcBef>
              <a:spcAft>
                <a:spcPts val="0"/>
              </a:spcAft>
              <a:buNone/>
            </a:pPr>
            <a:r>
              <a:t/>
            </a:r>
            <a:endParaRPr b="1" sz="1000">
              <a:solidFill>
                <a:schemeClr val="dk1"/>
              </a:solidFill>
            </a:endParaRPr>
          </a:p>
        </p:txBody>
      </p:sp>
      <p:sp>
        <p:nvSpPr>
          <p:cNvPr id="156" name="Google Shape;156;p3"/>
          <p:cNvSpPr txBox="1"/>
          <p:nvPr>
            <p:ph idx="3" type="body"/>
          </p:nvPr>
        </p:nvSpPr>
        <p:spPr>
          <a:xfrm>
            <a:off x="456662" y="4046909"/>
            <a:ext cx="3913800" cy="20685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971"/>
              </a:spcBef>
              <a:spcAft>
                <a:spcPts val="0"/>
              </a:spcAft>
              <a:buClr>
                <a:schemeClr val="dk1"/>
              </a:buClr>
              <a:buSzPts val="900"/>
              <a:buNone/>
            </a:pPr>
            <a:r>
              <a:rPr lang="en-US" sz="1000">
                <a:solidFill>
                  <a:schemeClr val="dk1"/>
                </a:solidFill>
              </a:rPr>
              <a:t>Each month, dealers undergo a unanimous procedure known as OPEX which is marked by the month’s expiring options. Dealers need to decide how to alter these positions and their respective hedges. As market makers must achieve a risk-neutral options portfolio, this is historically an incredibly choppy market event</a:t>
            </a:r>
            <a:endParaRPr sz="1000">
              <a:solidFill>
                <a:schemeClr val="dk1"/>
              </a:solidFill>
            </a:endParaRPr>
          </a:p>
          <a:p>
            <a:pPr indent="0" lvl="0" marL="0" rtl="0" algn="l">
              <a:lnSpc>
                <a:spcPct val="90000"/>
              </a:lnSpc>
              <a:spcBef>
                <a:spcPts val="971"/>
              </a:spcBef>
              <a:spcAft>
                <a:spcPts val="0"/>
              </a:spcAft>
              <a:buClr>
                <a:schemeClr val="dk1"/>
              </a:buClr>
              <a:buSzPts val="900"/>
              <a:buNone/>
            </a:pPr>
            <a:r>
              <a:t/>
            </a:r>
            <a:endParaRPr sz="1000">
              <a:solidFill>
                <a:schemeClr val="dk1"/>
              </a:solidFill>
            </a:endParaRPr>
          </a:p>
          <a:p>
            <a:pPr indent="0" lvl="0" marL="0" rtl="0" algn="l">
              <a:lnSpc>
                <a:spcPct val="90000"/>
              </a:lnSpc>
              <a:spcBef>
                <a:spcPts val="971"/>
              </a:spcBef>
              <a:spcAft>
                <a:spcPts val="0"/>
              </a:spcAft>
              <a:buClr>
                <a:schemeClr val="dk1"/>
              </a:buClr>
              <a:buSzPts val="900"/>
              <a:buNone/>
            </a:pPr>
            <a:r>
              <a:rPr lang="en-US" sz="1000">
                <a:solidFill>
                  <a:schemeClr val="dk1"/>
                </a:solidFill>
              </a:rPr>
              <a:t>Triple Witching occurs once each quarter, overlapping with the month’s OPEX. However, triple witching includes equity options, index options as well as futures contracts. Dealers must decide whether to roll over or liquidate their E-Mini contracts in addition to the options they hold.</a:t>
            </a:r>
            <a:endParaRPr sz="1000">
              <a:solidFill>
                <a:schemeClr val="dk1"/>
              </a:solidFill>
            </a:endParaRPr>
          </a:p>
          <a:p>
            <a:pPr indent="0" lvl="0" marL="0" rtl="0" algn="l">
              <a:lnSpc>
                <a:spcPct val="90000"/>
              </a:lnSpc>
              <a:spcBef>
                <a:spcPts val="971"/>
              </a:spcBef>
              <a:spcAft>
                <a:spcPts val="0"/>
              </a:spcAft>
              <a:buClr>
                <a:schemeClr val="dk1"/>
              </a:buClr>
              <a:buSzPts val="900"/>
              <a:buNone/>
            </a:pPr>
            <a:r>
              <a:rPr b="1" lang="en-US" sz="1000">
                <a:solidFill>
                  <a:schemeClr val="dk1"/>
                </a:solidFill>
              </a:rPr>
              <a:t>Understanding where the Gamma exposure is highest tells us where dealers will hedge</a:t>
            </a:r>
            <a:r>
              <a:rPr lang="en-US" sz="1000">
                <a:solidFill>
                  <a:schemeClr val="dk1"/>
                </a:solidFill>
              </a:rPr>
              <a:t> </a:t>
            </a:r>
            <a:endParaRPr sz="1000">
              <a:solidFill>
                <a:schemeClr val="dk1"/>
              </a:solidFill>
            </a:endParaRPr>
          </a:p>
        </p:txBody>
      </p:sp>
      <p:sp>
        <p:nvSpPr>
          <p:cNvPr id="157" name="Google Shape;157;p3"/>
          <p:cNvSpPr txBox="1"/>
          <p:nvPr>
            <p:ph idx="3" type="body"/>
          </p:nvPr>
        </p:nvSpPr>
        <p:spPr>
          <a:xfrm>
            <a:off x="4776775" y="4044417"/>
            <a:ext cx="3913800" cy="20685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971"/>
              </a:spcBef>
              <a:spcAft>
                <a:spcPts val="0"/>
              </a:spcAft>
              <a:buClr>
                <a:schemeClr val="dk1"/>
              </a:buClr>
              <a:buSzPts val="900"/>
              <a:buNone/>
            </a:pPr>
            <a:r>
              <a:rPr b="1" lang="en-US" sz="1000">
                <a:solidFill>
                  <a:schemeClr val="dk1"/>
                </a:solidFill>
              </a:rPr>
              <a:t>Summarizing Sell-Side Options Market Making &amp; Hedging</a:t>
            </a:r>
            <a:endParaRPr b="1" sz="1000">
              <a:solidFill>
                <a:schemeClr val="dk1"/>
              </a:solidFill>
            </a:endParaRPr>
          </a:p>
          <a:p>
            <a:pPr indent="0" lvl="0" marL="0" rtl="0" algn="l">
              <a:lnSpc>
                <a:spcPct val="90000"/>
              </a:lnSpc>
              <a:spcBef>
                <a:spcPts val="971"/>
              </a:spcBef>
              <a:spcAft>
                <a:spcPts val="0"/>
              </a:spcAft>
              <a:buClr>
                <a:schemeClr val="dk1"/>
              </a:buClr>
              <a:buSzPts val="900"/>
              <a:buNone/>
            </a:pPr>
            <a:r>
              <a:rPr lang="en-US" sz="1000">
                <a:solidFill>
                  <a:schemeClr val="dk1"/>
                </a:solidFill>
              </a:rPr>
              <a:t>Sell-Side firms are issuing options worth billions in notional value each day. To maintain a balanced book, they hedge any residual exposure with shares or futures. As the underlying moves, so does the delta-hedging requirement and thus are forced to trade the underlying to achieve delta-neutrality.</a:t>
            </a:r>
            <a:endParaRPr sz="1000">
              <a:solidFill>
                <a:schemeClr val="dk1"/>
              </a:solidFill>
            </a:endParaRPr>
          </a:p>
          <a:p>
            <a:pPr indent="0" lvl="0" marL="0" rtl="0" algn="l">
              <a:lnSpc>
                <a:spcPct val="90000"/>
              </a:lnSpc>
              <a:spcBef>
                <a:spcPts val="971"/>
              </a:spcBef>
              <a:spcAft>
                <a:spcPts val="0"/>
              </a:spcAft>
              <a:buClr>
                <a:schemeClr val="dk1"/>
              </a:buClr>
              <a:buSzPts val="900"/>
              <a:buNone/>
            </a:pPr>
            <a:r>
              <a:t/>
            </a:r>
            <a:endParaRPr sz="1000">
              <a:solidFill>
                <a:schemeClr val="dk1"/>
              </a:solidFill>
            </a:endParaRPr>
          </a:p>
          <a:p>
            <a:pPr indent="0" lvl="0" marL="0" rtl="0" algn="l">
              <a:lnSpc>
                <a:spcPct val="90000"/>
              </a:lnSpc>
              <a:spcBef>
                <a:spcPts val="971"/>
              </a:spcBef>
              <a:spcAft>
                <a:spcPts val="0"/>
              </a:spcAft>
              <a:buClr>
                <a:schemeClr val="dk1"/>
              </a:buClr>
              <a:buSzPts val="900"/>
              <a:buNone/>
            </a:pPr>
            <a:r>
              <a:rPr lang="en-US" sz="1000">
                <a:solidFill>
                  <a:schemeClr val="dk1"/>
                </a:solidFill>
              </a:rPr>
              <a:t>The loop occurs where the type and amount of options that investors trade influences the underlying price action. </a:t>
            </a:r>
            <a:r>
              <a:rPr b="1" lang="en-US" sz="1000">
                <a:solidFill>
                  <a:schemeClr val="dk1"/>
                </a:solidFill>
              </a:rPr>
              <a:t>If dealers are primarily selling calls, they are going into the market to buy the underlying or the respective amount of futures contracts.</a:t>
            </a:r>
            <a:endParaRPr b="1" sz="1000">
              <a:solidFill>
                <a:schemeClr val="dk1"/>
              </a:solidFill>
            </a:endParaRPr>
          </a:p>
          <a:p>
            <a:pPr indent="0" lvl="0" marL="0" rtl="0" algn="l">
              <a:lnSpc>
                <a:spcPct val="90000"/>
              </a:lnSpc>
              <a:spcBef>
                <a:spcPts val="971"/>
              </a:spcBef>
              <a:spcAft>
                <a:spcPts val="0"/>
              </a:spcAft>
              <a:buClr>
                <a:schemeClr val="dk1"/>
              </a:buClr>
              <a:buSzPts val="900"/>
              <a:buNone/>
            </a:pPr>
            <a:r>
              <a:t/>
            </a:r>
            <a:endParaRPr sz="1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29cb2c1ff93_2_0"/>
          <p:cNvSpPr txBox="1"/>
          <p:nvPr>
            <p:ph type="title"/>
          </p:nvPr>
        </p:nvSpPr>
        <p:spPr>
          <a:xfrm>
            <a:off x="457489" y="291777"/>
            <a:ext cx="8229000" cy="5736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US"/>
              <a:t>Gamma Exposure Model - Total Exposure per 1% Ch in Price</a:t>
            </a:r>
            <a:endParaRPr/>
          </a:p>
        </p:txBody>
      </p:sp>
      <p:sp>
        <p:nvSpPr>
          <p:cNvPr id="164" name="Google Shape;164;g29cb2c1ff93_2_0"/>
          <p:cNvSpPr txBox="1"/>
          <p:nvPr>
            <p:ph idx="1" type="body"/>
          </p:nvPr>
        </p:nvSpPr>
        <p:spPr>
          <a:xfrm>
            <a:off x="457490" y="4090801"/>
            <a:ext cx="4032300" cy="1966500"/>
          </a:xfrm>
          <a:prstGeom prst="rect">
            <a:avLst/>
          </a:prstGeom>
        </p:spPr>
        <p:txBody>
          <a:bodyPr anchorCtr="0" anchor="t" bIns="0" lIns="0" spcFirstLastPara="1" rIns="0" wrap="square" tIns="0">
            <a:noAutofit/>
          </a:bodyPr>
          <a:lstStyle/>
          <a:p>
            <a:pPr indent="-292100" lvl="0" marL="457200" rtl="0" algn="l">
              <a:spcBef>
                <a:spcPts val="971"/>
              </a:spcBef>
              <a:spcAft>
                <a:spcPts val="0"/>
              </a:spcAft>
              <a:buSzPts val="1000"/>
              <a:buChar char="-"/>
            </a:pPr>
            <a:r>
              <a:rPr lang="en-US" sz="1000"/>
              <a:t>Finds total Gamma exposure from 80/120 of spot</a:t>
            </a:r>
            <a:endParaRPr sz="1000"/>
          </a:p>
          <a:p>
            <a:pPr indent="-292100" lvl="1" marL="914400" rtl="0" algn="l">
              <a:spcBef>
                <a:spcPts val="0"/>
              </a:spcBef>
              <a:spcAft>
                <a:spcPts val="0"/>
              </a:spcAft>
              <a:buSzPts val="1000"/>
              <a:buChar char="-"/>
            </a:pPr>
            <a:r>
              <a:rPr lang="en-US" sz="1000"/>
              <a:t>Adjustable range in code</a:t>
            </a:r>
            <a:endParaRPr sz="1000"/>
          </a:p>
          <a:p>
            <a:pPr indent="-292100" lvl="0" marL="457200" rtl="0" algn="l">
              <a:spcBef>
                <a:spcPts val="0"/>
              </a:spcBef>
              <a:spcAft>
                <a:spcPts val="0"/>
              </a:spcAft>
              <a:buSzPts val="1000"/>
              <a:buChar char="-"/>
            </a:pPr>
            <a:r>
              <a:rPr lang="en-US" sz="1000"/>
              <a:t>Calculates gamma exposure by strike</a:t>
            </a:r>
            <a:endParaRPr sz="1000"/>
          </a:p>
        </p:txBody>
      </p:sp>
      <p:sp>
        <p:nvSpPr>
          <p:cNvPr id="165" name="Google Shape;165;g29cb2c1ff93_2_0"/>
          <p:cNvSpPr txBox="1"/>
          <p:nvPr>
            <p:ph idx="2" type="body"/>
          </p:nvPr>
        </p:nvSpPr>
        <p:spPr>
          <a:xfrm>
            <a:off x="4806662" y="1347601"/>
            <a:ext cx="4032300" cy="1966500"/>
          </a:xfrm>
          <a:prstGeom prst="rect">
            <a:avLst/>
          </a:prstGeom>
        </p:spPr>
        <p:txBody>
          <a:bodyPr anchorCtr="0" anchor="t" bIns="0" lIns="0" spcFirstLastPara="1" rIns="0" wrap="square" tIns="0">
            <a:noAutofit/>
          </a:bodyPr>
          <a:lstStyle/>
          <a:p>
            <a:pPr indent="-342900" lvl="0" marL="457200" rtl="0" algn="l">
              <a:spcBef>
                <a:spcPts val="971"/>
              </a:spcBef>
              <a:spcAft>
                <a:spcPts val="0"/>
              </a:spcAft>
              <a:buClr>
                <a:schemeClr val="dk1"/>
              </a:buClr>
              <a:buSzPts val="1800"/>
              <a:buChar char="-"/>
            </a:pPr>
            <a:r>
              <a:rPr lang="en-US">
                <a:solidFill>
                  <a:schemeClr val="dk1"/>
                </a:solidFill>
              </a:rPr>
              <a:t>Graph shows total gamma in Bn per 1% of move</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Visualizes how much gamma is outstanding at each strike</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Each bar represents how much delta needs to be bought or sold if the market moves 1% from spot</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Chart shows </a:t>
            </a:r>
            <a:r>
              <a:rPr i="1" lang="en-US">
                <a:solidFill>
                  <a:schemeClr val="dk1"/>
                </a:solidFill>
              </a:rPr>
              <a:t>call walls </a:t>
            </a:r>
            <a:r>
              <a:rPr lang="en-US">
                <a:solidFill>
                  <a:schemeClr val="dk1"/>
                </a:solidFill>
              </a:rPr>
              <a:t>and </a:t>
            </a:r>
            <a:r>
              <a:rPr i="1" lang="en-US">
                <a:solidFill>
                  <a:schemeClr val="dk1"/>
                </a:solidFill>
              </a:rPr>
              <a:t>put walls</a:t>
            </a:r>
            <a:endParaRPr i="1">
              <a:solidFill>
                <a:schemeClr val="dk1"/>
              </a:solidFill>
            </a:endParaRPr>
          </a:p>
          <a:p>
            <a:pPr indent="-342900" lvl="0" marL="457200" rtl="0" algn="l">
              <a:spcBef>
                <a:spcPts val="0"/>
              </a:spcBef>
              <a:spcAft>
                <a:spcPts val="0"/>
              </a:spcAft>
              <a:buClr>
                <a:schemeClr val="dk1"/>
              </a:buClr>
              <a:buSzPts val="1800"/>
              <a:buChar char="-"/>
            </a:pPr>
            <a:r>
              <a:rPr i="1" lang="en-US">
                <a:solidFill>
                  <a:schemeClr val="dk1"/>
                </a:solidFill>
              </a:rPr>
              <a:t>Ex. 4450 is a call wall</a:t>
            </a:r>
            <a:endParaRPr i="1">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Levels where there is large call or put gamma</a:t>
            </a:r>
            <a:endParaRPr>
              <a:solidFill>
                <a:schemeClr val="dk1"/>
              </a:solidFill>
            </a:endParaRPr>
          </a:p>
          <a:p>
            <a:pPr indent="0" lvl="0" marL="0" rtl="0" algn="l">
              <a:spcBef>
                <a:spcPts val="971"/>
              </a:spcBef>
              <a:spcAft>
                <a:spcPts val="0"/>
              </a:spcAft>
              <a:buNone/>
            </a:pPr>
            <a:r>
              <a:t/>
            </a:r>
            <a:endParaRPr>
              <a:solidFill>
                <a:schemeClr val="dk1"/>
              </a:solidFill>
            </a:endParaRPr>
          </a:p>
        </p:txBody>
      </p:sp>
      <p:sp>
        <p:nvSpPr>
          <p:cNvPr id="166" name="Google Shape;166;g29cb2c1ff93_2_0"/>
          <p:cNvSpPr txBox="1"/>
          <p:nvPr>
            <p:ph idx="12" type="sldNum"/>
          </p:nvPr>
        </p:nvSpPr>
        <p:spPr>
          <a:xfrm>
            <a:off x="8515350" y="6304900"/>
            <a:ext cx="171300" cy="3651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706"/>
              <a:buFont typeface="Arial"/>
              <a:buNone/>
            </a:pPr>
            <a:fld id="{00000000-1234-1234-1234-123412341234}" type="slidenum">
              <a:rPr lang="en-US"/>
              <a:t>‹#›</a:t>
            </a:fld>
            <a:endParaRPr/>
          </a:p>
        </p:txBody>
      </p:sp>
      <p:sp>
        <p:nvSpPr>
          <p:cNvPr id="167" name="Google Shape;167;g29cb2c1ff93_2_0"/>
          <p:cNvSpPr txBox="1"/>
          <p:nvPr>
            <p:ph idx="5" type="body"/>
          </p:nvPr>
        </p:nvSpPr>
        <p:spPr>
          <a:xfrm>
            <a:off x="457489" y="3830502"/>
            <a:ext cx="4029000" cy="190500"/>
          </a:xfrm>
          <a:prstGeom prst="rect">
            <a:avLst/>
          </a:prstGeom>
        </p:spPr>
        <p:txBody>
          <a:bodyPr anchorCtr="0" anchor="b" bIns="38425" lIns="0" spcFirstLastPara="1" rIns="0" wrap="square" tIns="0">
            <a:noAutofit/>
          </a:bodyPr>
          <a:lstStyle/>
          <a:p>
            <a:pPr indent="0" lvl="0" marL="0" rtl="0" algn="l">
              <a:spcBef>
                <a:spcPts val="971"/>
              </a:spcBef>
              <a:spcAft>
                <a:spcPts val="0"/>
              </a:spcAft>
              <a:buNone/>
            </a:pPr>
            <a:r>
              <a:rPr lang="en-US"/>
              <a:t>Calculating Gamma</a:t>
            </a:r>
            <a:endParaRPr/>
          </a:p>
        </p:txBody>
      </p:sp>
      <p:sp>
        <p:nvSpPr>
          <p:cNvPr id="168" name="Google Shape;168;g29cb2c1ff93_2_0"/>
          <p:cNvSpPr txBox="1"/>
          <p:nvPr>
            <p:ph idx="6" type="body"/>
          </p:nvPr>
        </p:nvSpPr>
        <p:spPr>
          <a:xfrm>
            <a:off x="4810000" y="1163500"/>
            <a:ext cx="3964500" cy="190500"/>
          </a:xfrm>
          <a:prstGeom prst="rect">
            <a:avLst/>
          </a:prstGeom>
        </p:spPr>
        <p:txBody>
          <a:bodyPr anchorCtr="0" anchor="b" bIns="38425" lIns="0" spcFirstLastPara="1" rIns="0" wrap="square" tIns="0">
            <a:noAutofit/>
          </a:bodyPr>
          <a:lstStyle/>
          <a:p>
            <a:pPr indent="0" lvl="0" marL="0" rtl="0" algn="l">
              <a:spcBef>
                <a:spcPts val="971"/>
              </a:spcBef>
              <a:spcAft>
                <a:spcPts val="0"/>
              </a:spcAft>
              <a:buNone/>
            </a:pPr>
            <a:r>
              <a:rPr lang="en-US"/>
              <a:t>Visualizing Market Gamma Exposure</a:t>
            </a:r>
            <a:endParaRPr/>
          </a:p>
        </p:txBody>
      </p:sp>
      <p:pic>
        <p:nvPicPr>
          <p:cNvPr id="169" name="Google Shape;169;g29cb2c1ff93_2_0"/>
          <p:cNvPicPr preferRelativeResize="0"/>
          <p:nvPr/>
        </p:nvPicPr>
        <p:blipFill>
          <a:blip r:embed="rId3">
            <a:alphaModFix/>
          </a:blip>
          <a:stretch>
            <a:fillRect/>
          </a:stretch>
        </p:blipFill>
        <p:spPr>
          <a:xfrm>
            <a:off x="379650" y="1081949"/>
            <a:ext cx="4364786" cy="5051549"/>
          </a:xfrm>
          <a:prstGeom prst="rect">
            <a:avLst/>
          </a:prstGeom>
          <a:noFill/>
          <a:ln>
            <a:noFill/>
          </a:ln>
        </p:spPr>
      </p:pic>
      <p:sp>
        <p:nvSpPr>
          <p:cNvPr id="170" name="Google Shape;170;g29cb2c1ff93_2_0"/>
          <p:cNvSpPr txBox="1"/>
          <p:nvPr>
            <p:ph idx="6" type="body"/>
          </p:nvPr>
        </p:nvSpPr>
        <p:spPr>
          <a:xfrm>
            <a:off x="4810000" y="3144700"/>
            <a:ext cx="3964500" cy="190500"/>
          </a:xfrm>
          <a:prstGeom prst="rect">
            <a:avLst/>
          </a:prstGeom>
        </p:spPr>
        <p:txBody>
          <a:bodyPr anchorCtr="0" anchor="b" bIns="38425" lIns="0" spcFirstLastPara="1" rIns="0" wrap="square" tIns="0">
            <a:noAutofit/>
          </a:bodyPr>
          <a:lstStyle/>
          <a:p>
            <a:pPr indent="0" lvl="0" marL="0" rtl="0" algn="l">
              <a:spcBef>
                <a:spcPts val="971"/>
              </a:spcBef>
              <a:spcAft>
                <a:spcPts val="0"/>
              </a:spcAft>
              <a:buNone/>
            </a:pPr>
            <a:r>
              <a:rPr lang="en-US"/>
              <a:t>Understanding Call and Put Walls</a:t>
            </a:r>
            <a:endParaRPr/>
          </a:p>
        </p:txBody>
      </p:sp>
      <p:sp>
        <p:nvSpPr>
          <p:cNvPr id="171" name="Google Shape;171;g29cb2c1ff93_2_0"/>
          <p:cNvSpPr txBox="1"/>
          <p:nvPr>
            <p:ph idx="2" type="body"/>
          </p:nvPr>
        </p:nvSpPr>
        <p:spPr>
          <a:xfrm>
            <a:off x="4806662" y="3328801"/>
            <a:ext cx="4032300" cy="1966500"/>
          </a:xfrm>
          <a:prstGeom prst="rect">
            <a:avLst/>
          </a:prstGeom>
        </p:spPr>
        <p:txBody>
          <a:bodyPr anchorCtr="0" anchor="t" bIns="0" lIns="0" spcFirstLastPara="1" rIns="0" wrap="square" tIns="0">
            <a:noAutofit/>
          </a:bodyPr>
          <a:lstStyle/>
          <a:p>
            <a:pPr indent="-342900" lvl="0" marL="457200" rtl="0" algn="l">
              <a:spcBef>
                <a:spcPts val="971"/>
              </a:spcBef>
              <a:spcAft>
                <a:spcPts val="0"/>
              </a:spcAft>
              <a:buClr>
                <a:schemeClr val="dk1"/>
              </a:buClr>
              <a:buSzPts val="1800"/>
              <a:buChar char="-"/>
            </a:pPr>
            <a:r>
              <a:rPr lang="en-US">
                <a:solidFill>
                  <a:schemeClr val="dk1"/>
                </a:solidFill>
              </a:rPr>
              <a:t>Establishes rudimentary </a:t>
            </a:r>
            <a:r>
              <a:rPr lang="en-US">
                <a:solidFill>
                  <a:schemeClr val="dk1"/>
                </a:solidFill>
              </a:rPr>
              <a:t>probabilistic</a:t>
            </a:r>
            <a:r>
              <a:rPr lang="en-US">
                <a:solidFill>
                  <a:schemeClr val="dk1"/>
                </a:solidFill>
              </a:rPr>
              <a:t> trading range</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Assumption suggests that  MM is long calls and short underlying</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As underlying increases, delta needs to be hedged and MM sells</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Results in price hovering around the call wall as dealers hedge, suppressing volatility</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Put holders generally open OTM, when puts hit the money they roll down the contracts in mass</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This is because put reward/risk curve is not as steep ATM/ITM</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Immediate effect of closing these positions ATM prompts dealer buying</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Causes lower imp vol → shrink deltas → more MM buying</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29cb2c1ff93_2_17"/>
          <p:cNvSpPr txBox="1"/>
          <p:nvPr>
            <p:ph type="title"/>
          </p:nvPr>
        </p:nvSpPr>
        <p:spPr>
          <a:xfrm>
            <a:off x="457489" y="291777"/>
            <a:ext cx="8229000" cy="5736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US"/>
              <a:t>Gamma Exposure Model - Total Exposure by Calls and Puts</a:t>
            </a:r>
            <a:endParaRPr/>
          </a:p>
        </p:txBody>
      </p:sp>
      <p:sp>
        <p:nvSpPr>
          <p:cNvPr id="178" name="Google Shape;178;g29cb2c1ff93_2_17"/>
          <p:cNvSpPr txBox="1"/>
          <p:nvPr>
            <p:ph idx="1" type="body"/>
          </p:nvPr>
        </p:nvSpPr>
        <p:spPr>
          <a:xfrm>
            <a:off x="457490" y="4090801"/>
            <a:ext cx="4032300" cy="1966500"/>
          </a:xfrm>
          <a:prstGeom prst="rect">
            <a:avLst/>
          </a:prstGeom>
        </p:spPr>
        <p:txBody>
          <a:bodyPr anchorCtr="0" anchor="t" bIns="0" lIns="0" spcFirstLastPara="1" rIns="0" wrap="square" tIns="0">
            <a:noAutofit/>
          </a:bodyPr>
          <a:lstStyle/>
          <a:p>
            <a:pPr indent="-292100" lvl="0" marL="457200" rtl="0" algn="l">
              <a:spcBef>
                <a:spcPts val="971"/>
              </a:spcBef>
              <a:spcAft>
                <a:spcPts val="0"/>
              </a:spcAft>
              <a:buSzPts val="1000"/>
              <a:buChar char="-"/>
            </a:pPr>
            <a:r>
              <a:rPr lang="en-US" sz="1000"/>
              <a:t>Finds total Gamma exposure from 80/120 of spot</a:t>
            </a:r>
            <a:endParaRPr sz="1000"/>
          </a:p>
          <a:p>
            <a:pPr indent="-292100" lvl="1" marL="914400" rtl="0" algn="l">
              <a:spcBef>
                <a:spcPts val="0"/>
              </a:spcBef>
              <a:spcAft>
                <a:spcPts val="0"/>
              </a:spcAft>
              <a:buSzPts val="1000"/>
              <a:buChar char="-"/>
            </a:pPr>
            <a:r>
              <a:rPr lang="en-US" sz="1000"/>
              <a:t>Adjustable range in code</a:t>
            </a:r>
            <a:endParaRPr sz="1000"/>
          </a:p>
          <a:p>
            <a:pPr indent="-292100" lvl="0" marL="457200" rtl="0" algn="l">
              <a:spcBef>
                <a:spcPts val="0"/>
              </a:spcBef>
              <a:spcAft>
                <a:spcPts val="0"/>
              </a:spcAft>
              <a:buSzPts val="1000"/>
              <a:buChar char="-"/>
            </a:pPr>
            <a:r>
              <a:rPr lang="en-US" sz="1000"/>
              <a:t>Calculates gamma exposure by strike</a:t>
            </a:r>
            <a:endParaRPr sz="1000"/>
          </a:p>
        </p:txBody>
      </p:sp>
      <p:sp>
        <p:nvSpPr>
          <p:cNvPr id="179" name="Google Shape;179;g29cb2c1ff93_2_17"/>
          <p:cNvSpPr txBox="1"/>
          <p:nvPr>
            <p:ph idx="2" type="body"/>
          </p:nvPr>
        </p:nvSpPr>
        <p:spPr>
          <a:xfrm>
            <a:off x="4806662" y="1347601"/>
            <a:ext cx="4032300" cy="1966500"/>
          </a:xfrm>
          <a:prstGeom prst="rect">
            <a:avLst/>
          </a:prstGeom>
        </p:spPr>
        <p:txBody>
          <a:bodyPr anchorCtr="0" anchor="t" bIns="0" lIns="0" spcFirstLastPara="1" rIns="0" wrap="square" tIns="0">
            <a:noAutofit/>
          </a:bodyPr>
          <a:lstStyle/>
          <a:p>
            <a:pPr indent="-342900" lvl="0" marL="457200" rtl="0" algn="l">
              <a:spcBef>
                <a:spcPts val="971"/>
              </a:spcBef>
              <a:spcAft>
                <a:spcPts val="0"/>
              </a:spcAft>
              <a:buClr>
                <a:schemeClr val="dk1"/>
              </a:buClr>
              <a:buSzPts val="1800"/>
              <a:buChar char="-"/>
            </a:pPr>
            <a:r>
              <a:rPr lang="en-US">
                <a:solidFill>
                  <a:schemeClr val="dk1"/>
                </a:solidFill>
              </a:rPr>
              <a:t>Graph shows gamma exposure by strike in terms of calls and puts</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Reminder → Long call/Short put produces positive gamma while Short call/Long put produces negative gamma</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In addition to all things from the previous slide being true, this tells us:</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Executed SM positions by strike</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Market directionality by positioning  in calls &amp; puts</a:t>
            </a:r>
            <a:endParaRPr>
              <a:solidFill>
                <a:schemeClr val="dk1"/>
              </a:solidFill>
            </a:endParaRPr>
          </a:p>
          <a:p>
            <a:pPr indent="0" lvl="0" marL="0" rtl="0" algn="l">
              <a:spcBef>
                <a:spcPts val="971"/>
              </a:spcBef>
              <a:spcAft>
                <a:spcPts val="0"/>
              </a:spcAft>
              <a:buNone/>
            </a:pPr>
            <a:r>
              <a:t/>
            </a:r>
            <a:endParaRPr>
              <a:solidFill>
                <a:schemeClr val="dk1"/>
              </a:solidFill>
            </a:endParaRPr>
          </a:p>
        </p:txBody>
      </p:sp>
      <p:sp>
        <p:nvSpPr>
          <p:cNvPr id="180" name="Google Shape;180;g29cb2c1ff93_2_17"/>
          <p:cNvSpPr txBox="1"/>
          <p:nvPr>
            <p:ph idx="12" type="sldNum"/>
          </p:nvPr>
        </p:nvSpPr>
        <p:spPr>
          <a:xfrm>
            <a:off x="8515350" y="6304900"/>
            <a:ext cx="171300" cy="3651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US"/>
              <a:t>‹#›</a:t>
            </a:fld>
            <a:endParaRPr/>
          </a:p>
        </p:txBody>
      </p:sp>
      <p:sp>
        <p:nvSpPr>
          <p:cNvPr id="181" name="Google Shape;181;g29cb2c1ff93_2_17"/>
          <p:cNvSpPr txBox="1"/>
          <p:nvPr>
            <p:ph idx="5" type="body"/>
          </p:nvPr>
        </p:nvSpPr>
        <p:spPr>
          <a:xfrm>
            <a:off x="457489" y="3830502"/>
            <a:ext cx="4029000" cy="190500"/>
          </a:xfrm>
          <a:prstGeom prst="rect">
            <a:avLst/>
          </a:prstGeom>
        </p:spPr>
        <p:txBody>
          <a:bodyPr anchorCtr="0" anchor="b" bIns="38425" lIns="0" spcFirstLastPara="1" rIns="0" wrap="square" tIns="0">
            <a:noAutofit/>
          </a:bodyPr>
          <a:lstStyle/>
          <a:p>
            <a:pPr indent="0" lvl="0" marL="0" rtl="0" algn="l">
              <a:spcBef>
                <a:spcPts val="971"/>
              </a:spcBef>
              <a:spcAft>
                <a:spcPts val="0"/>
              </a:spcAft>
              <a:buNone/>
            </a:pPr>
            <a:r>
              <a:rPr lang="en-US"/>
              <a:t>Calculating Gamma</a:t>
            </a:r>
            <a:endParaRPr/>
          </a:p>
        </p:txBody>
      </p:sp>
      <p:sp>
        <p:nvSpPr>
          <p:cNvPr id="182" name="Google Shape;182;g29cb2c1ff93_2_17"/>
          <p:cNvSpPr txBox="1"/>
          <p:nvPr>
            <p:ph idx="6" type="body"/>
          </p:nvPr>
        </p:nvSpPr>
        <p:spPr>
          <a:xfrm>
            <a:off x="4810000" y="1163500"/>
            <a:ext cx="3964500" cy="190500"/>
          </a:xfrm>
          <a:prstGeom prst="rect">
            <a:avLst/>
          </a:prstGeom>
        </p:spPr>
        <p:txBody>
          <a:bodyPr anchorCtr="0" anchor="b" bIns="38425" lIns="0" spcFirstLastPara="1" rIns="0" wrap="square" tIns="0">
            <a:noAutofit/>
          </a:bodyPr>
          <a:lstStyle/>
          <a:p>
            <a:pPr indent="0" lvl="0" marL="0" rtl="0" algn="l">
              <a:spcBef>
                <a:spcPts val="971"/>
              </a:spcBef>
              <a:spcAft>
                <a:spcPts val="0"/>
              </a:spcAft>
              <a:buNone/>
            </a:pPr>
            <a:r>
              <a:rPr lang="en-US"/>
              <a:t>Visualizing Market Gamma By Calls &amp; Puts</a:t>
            </a:r>
            <a:endParaRPr/>
          </a:p>
        </p:txBody>
      </p:sp>
      <p:pic>
        <p:nvPicPr>
          <p:cNvPr id="183" name="Google Shape;183;g29cb2c1ff93_2_17"/>
          <p:cNvPicPr preferRelativeResize="0"/>
          <p:nvPr/>
        </p:nvPicPr>
        <p:blipFill rotWithShape="1">
          <a:blip r:embed="rId3">
            <a:alphaModFix/>
          </a:blip>
          <a:srcRect b="0" l="0" r="0" t="0"/>
          <a:stretch/>
        </p:blipFill>
        <p:spPr>
          <a:xfrm>
            <a:off x="379650" y="1081949"/>
            <a:ext cx="4364786" cy="5051549"/>
          </a:xfrm>
          <a:prstGeom prst="rect">
            <a:avLst/>
          </a:prstGeom>
          <a:noFill/>
          <a:ln>
            <a:noFill/>
          </a:ln>
        </p:spPr>
      </p:pic>
      <p:sp>
        <p:nvSpPr>
          <p:cNvPr id="184" name="Google Shape;184;g29cb2c1ff93_2_17"/>
          <p:cNvSpPr txBox="1"/>
          <p:nvPr>
            <p:ph idx="6" type="body"/>
          </p:nvPr>
        </p:nvSpPr>
        <p:spPr>
          <a:xfrm>
            <a:off x="4810000" y="3144700"/>
            <a:ext cx="3964500" cy="190500"/>
          </a:xfrm>
          <a:prstGeom prst="rect">
            <a:avLst/>
          </a:prstGeom>
        </p:spPr>
        <p:txBody>
          <a:bodyPr anchorCtr="0" anchor="b" bIns="38425" lIns="0" spcFirstLastPara="1" rIns="0" wrap="square" tIns="0">
            <a:noAutofit/>
          </a:bodyPr>
          <a:lstStyle/>
          <a:p>
            <a:pPr indent="0" lvl="0" marL="0" rtl="0" algn="l">
              <a:spcBef>
                <a:spcPts val="971"/>
              </a:spcBef>
              <a:spcAft>
                <a:spcPts val="0"/>
              </a:spcAft>
              <a:buNone/>
            </a:pPr>
            <a:r>
              <a:rPr lang="en-US"/>
              <a:t>Institutional Order Flow</a:t>
            </a:r>
            <a:endParaRPr/>
          </a:p>
        </p:txBody>
      </p:sp>
      <p:sp>
        <p:nvSpPr>
          <p:cNvPr id="185" name="Google Shape;185;g29cb2c1ff93_2_17"/>
          <p:cNvSpPr txBox="1"/>
          <p:nvPr>
            <p:ph idx="2" type="body"/>
          </p:nvPr>
        </p:nvSpPr>
        <p:spPr>
          <a:xfrm>
            <a:off x="4806662" y="3328801"/>
            <a:ext cx="4032300" cy="1966500"/>
          </a:xfrm>
          <a:prstGeom prst="rect">
            <a:avLst/>
          </a:prstGeom>
        </p:spPr>
        <p:txBody>
          <a:bodyPr anchorCtr="0" anchor="t" bIns="0" lIns="0" spcFirstLastPara="1" rIns="0" wrap="square" tIns="0">
            <a:noAutofit/>
          </a:bodyPr>
          <a:lstStyle/>
          <a:p>
            <a:pPr indent="-342900" lvl="0" marL="457200" rtl="0" algn="l">
              <a:spcBef>
                <a:spcPts val="971"/>
              </a:spcBef>
              <a:spcAft>
                <a:spcPts val="0"/>
              </a:spcAft>
              <a:buClr>
                <a:schemeClr val="dk1"/>
              </a:buClr>
              <a:buSzPts val="1800"/>
              <a:buChar char="-"/>
            </a:pPr>
            <a:r>
              <a:rPr lang="en-US">
                <a:solidFill>
                  <a:schemeClr val="dk1"/>
                </a:solidFill>
              </a:rPr>
              <a:t>Most institutions are buying point to point call spreads at 98/102 of strike</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Model visualizes where positions are being executed</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 Can be loosely interpreted to understand the liquidity distribution in calls and puts</a:t>
            </a:r>
            <a:endParaRPr>
              <a:solidFill>
                <a:schemeClr val="dk1"/>
              </a:solidFill>
            </a:endParaRPr>
          </a:p>
          <a:p>
            <a:pPr indent="-342900" lvl="1" marL="914400" rtl="0" algn="l">
              <a:spcBef>
                <a:spcPts val="0"/>
              </a:spcBef>
              <a:spcAft>
                <a:spcPts val="0"/>
              </a:spcAft>
              <a:buClr>
                <a:schemeClr val="dk1"/>
              </a:buClr>
              <a:buSzPts val="1800"/>
              <a:buChar char="-"/>
            </a:pPr>
            <a:r>
              <a:rPr b="1" lang="en-US">
                <a:solidFill>
                  <a:schemeClr val="dk1"/>
                </a:solidFill>
              </a:rPr>
              <a:t>If we can visualize where people are trading, and what positions they are trading, we can position ourselves accordingly to follow the liquidity</a:t>
            </a:r>
            <a:endParaRPr b="1">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g29cb2c1ff93_2_30"/>
          <p:cNvSpPr txBox="1"/>
          <p:nvPr>
            <p:ph type="title"/>
          </p:nvPr>
        </p:nvSpPr>
        <p:spPr>
          <a:xfrm>
            <a:off x="457489" y="291777"/>
            <a:ext cx="8229000" cy="5736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US"/>
              <a:t>Gamma Exposure Model - Gamma Exposure Profile &amp; Flip Point</a:t>
            </a:r>
            <a:endParaRPr/>
          </a:p>
        </p:txBody>
      </p:sp>
      <p:sp>
        <p:nvSpPr>
          <p:cNvPr id="192" name="Google Shape;192;g29cb2c1ff93_2_30"/>
          <p:cNvSpPr txBox="1"/>
          <p:nvPr>
            <p:ph idx="1" type="body"/>
          </p:nvPr>
        </p:nvSpPr>
        <p:spPr>
          <a:xfrm>
            <a:off x="457490" y="4090801"/>
            <a:ext cx="4032300" cy="1966500"/>
          </a:xfrm>
          <a:prstGeom prst="rect">
            <a:avLst/>
          </a:prstGeom>
        </p:spPr>
        <p:txBody>
          <a:bodyPr anchorCtr="0" anchor="t" bIns="0" lIns="0" spcFirstLastPara="1" rIns="0" wrap="square" tIns="0">
            <a:noAutofit/>
          </a:bodyPr>
          <a:lstStyle/>
          <a:p>
            <a:pPr indent="-292100" lvl="0" marL="457200" rtl="0" algn="l">
              <a:spcBef>
                <a:spcPts val="971"/>
              </a:spcBef>
              <a:spcAft>
                <a:spcPts val="0"/>
              </a:spcAft>
              <a:buSzPts val="1000"/>
              <a:buChar char="-"/>
            </a:pPr>
            <a:r>
              <a:rPr lang="en-US" sz="1000"/>
              <a:t>Finds total Gamma exposure from 80/120 of spot</a:t>
            </a:r>
            <a:endParaRPr sz="1000"/>
          </a:p>
          <a:p>
            <a:pPr indent="-292100" lvl="1" marL="914400" rtl="0" algn="l">
              <a:spcBef>
                <a:spcPts val="0"/>
              </a:spcBef>
              <a:spcAft>
                <a:spcPts val="0"/>
              </a:spcAft>
              <a:buSzPts val="1000"/>
              <a:buChar char="-"/>
            </a:pPr>
            <a:r>
              <a:rPr lang="en-US" sz="1000"/>
              <a:t>Adjustable range in code</a:t>
            </a:r>
            <a:endParaRPr sz="1000"/>
          </a:p>
          <a:p>
            <a:pPr indent="-292100" lvl="0" marL="457200" rtl="0" algn="l">
              <a:spcBef>
                <a:spcPts val="0"/>
              </a:spcBef>
              <a:spcAft>
                <a:spcPts val="0"/>
              </a:spcAft>
              <a:buSzPts val="1000"/>
              <a:buChar char="-"/>
            </a:pPr>
            <a:r>
              <a:rPr lang="en-US" sz="1000"/>
              <a:t>Calculates gamma exposure by strike</a:t>
            </a:r>
            <a:endParaRPr sz="1000"/>
          </a:p>
        </p:txBody>
      </p:sp>
      <p:sp>
        <p:nvSpPr>
          <p:cNvPr id="193" name="Google Shape;193;g29cb2c1ff93_2_30"/>
          <p:cNvSpPr txBox="1"/>
          <p:nvPr>
            <p:ph idx="2" type="body"/>
          </p:nvPr>
        </p:nvSpPr>
        <p:spPr>
          <a:xfrm>
            <a:off x="4806662" y="1347601"/>
            <a:ext cx="4032300" cy="1966500"/>
          </a:xfrm>
          <a:prstGeom prst="rect">
            <a:avLst/>
          </a:prstGeom>
        </p:spPr>
        <p:txBody>
          <a:bodyPr anchorCtr="0" anchor="t" bIns="0" lIns="0" spcFirstLastPara="1" rIns="0" wrap="square" tIns="0">
            <a:noAutofit/>
          </a:bodyPr>
          <a:lstStyle/>
          <a:p>
            <a:pPr indent="-342900" lvl="0" marL="457200" rtl="0" algn="l">
              <a:spcBef>
                <a:spcPts val="971"/>
              </a:spcBef>
              <a:spcAft>
                <a:spcPts val="0"/>
              </a:spcAft>
              <a:buClr>
                <a:schemeClr val="dk1"/>
              </a:buClr>
              <a:buSzPts val="1800"/>
              <a:buChar char="-"/>
            </a:pPr>
            <a:r>
              <a:rPr lang="en-US">
                <a:solidFill>
                  <a:schemeClr val="dk1"/>
                </a:solidFill>
              </a:rPr>
              <a:t>Estimate of gamma over a range of spot prices</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Gives an approximation of the amount of dealer hedging flows across spot levels</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Short gamma to the left</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Long gamma to the right</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Gamma flip point is the zero gamma point</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Indicates where dealer gamma exposure flips positive or negative</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Seeks to model how gamma changes when the price of the underlying changes</a:t>
            </a:r>
            <a:endParaRPr>
              <a:solidFill>
                <a:schemeClr val="dk1"/>
              </a:solidFill>
            </a:endParaRPr>
          </a:p>
        </p:txBody>
      </p:sp>
      <p:sp>
        <p:nvSpPr>
          <p:cNvPr id="194" name="Google Shape;194;g29cb2c1ff93_2_30"/>
          <p:cNvSpPr txBox="1"/>
          <p:nvPr>
            <p:ph idx="12" type="sldNum"/>
          </p:nvPr>
        </p:nvSpPr>
        <p:spPr>
          <a:xfrm>
            <a:off x="8515350" y="6304900"/>
            <a:ext cx="171300" cy="365100"/>
          </a:xfrm>
          <a:prstGeom prst="rect">
            <a:avLst/>
          </a:prstGeom>
        </p:spPr>
        <p:txBody>
          <a:bodyPr anchorCtr="0" anchor="ctr" bIns="0" lIns="0" spcFirstLastPara="1" rIns="0" wrap="square" tIns="0">
            <a:noAutofit/>
          </a:bodyPr>
          <a:lstStyle/>
          <a:p>
            <a:pPr indent="0" lvl="0" marL="0" rtl="0" algn="r">
              <a:spcBef>
                <a:spcPts val="0"/>
              </a:spcBef>
              <a:spcAft>
                <a:spcPts val="0"/>
              </a:spcAft>
              <a:buNone/>
            </a:pPr>
            <a:fld id="{00000000-1234-1234-1234-123412341234}" type="slidenum">
              <a:rPr lang="en-US"/>
              <a:t>‹#›</a:t>
            </a:fld>
            <a:endParaRPr/>
          </a:p>
        </p:txBody>
      </p:sp>
      <p:sp>
        <p:nvSpPr>
          <p:cNvPr id="195" name="Google Shape;195;g29cb2c1ff93_2_30"/>
          <p:cNvSpPr txBox="1"/>
          <p:nvPr>
            <p:ph idx="5" type="body"/>
          </p:nvPr>
        </p:nvSpPr>
        <p:spPr>
          <a:xfrm>
            <a:off x="457489" y="3830502"/>
            <a:ext cx="4029000" cy="190500"/>
          </a:xfrm>
          <a:prstGeom prst="rect">
            <a:avLst/>
          </a:prstGeom>
        </p:spPr>
        <p:txBody>
          <a:bodyPr anchorCtr="0" anchor="b" bIns="38425" lIns="0" spcFirstLastPara="1" rIns="0" wrap="square" tIns="0">
            <a:noAutofit/>
          </a:bodyPr>
          <a:lstStyle/>
          <a:p>
            <a:pPr indent="0" lvl="0" marL="0" rtl="0" algn="l">
              <a:spcBef>
                <a:spcPts val="971"/>
              </a:spcBef>
              <a:spcAft>
                <a:spcPts val="0"/>
              </a:spcAft>
              <a:buNone/>
            </a:pPr>
            <a:r>
              <a:rPr lang="en-US"/>
              <a:t>Calculating Gamma</a:t>
            </a:r>
            <a:endParaRPr/>
          </a:p>
        </p:txBody>
      </p:sp>
      <p:sp>
        <p:nvSpPr>
          <p:cNvPr id="196" name="Google Shape;196;g29cb2c1ff93_2_30"/>
          <p:cNvSpPr txBox="1"/>
          <p:nvPr>
            <p:ph idx="6" type="body"/>
          </p:nvPr>
        </p:nvSpPr>
        <p:spPr>
          <a:xfrm>
            <a:off x="4810000" y="1163500"/>
            <a:ext cx="3964500" cy="190500"/>
          </a:xfrm>
          <a:prstGeom prst="rect">
            <a:avLst/>
          </a:prstGeom>
        </p:spPr>
        <p:txBody>
          <a:bodyPr anchorCtr="0" anchor="b" bIns="38425" lIns="0" spcFirstLastPara="1" rIns="0" wrap="square" tIns="0">
            <a:noAutofit/>
          </a:bodyPr>
          <a:lstStyle/>
          <a:p>
            <a:pPr indent="0" lvl="0" marL="0" rtl="0" algn="l">
              <a:spcBef>
                <a:spcPts val="971"/>
              </a:spcBef>
              <a:spcAft>
                <a:spcPts val="0"/>
              </a:spcAft>
              <a:buNone/>
            </a:pPr>
            <a:r>
              <a:rPr lang="en-US"/>
              <a:t>Gamma Exposure Profile Explained</a:t>
            </a:r>
            <a:endParaRPr/>
          </a:p>
        </p:txBody>
      </p:sp>
      <p:pic>
        <p:nvPicPr>
          <p:cNvPr id="197" name="Google Shape;197;g29cb2c1ff93_2_30"/>
          <p:cNvPicPr preferRelativeResize="0"/>
          <p:nvPr/>
        </p:nvPicPr>
        <p:blipFill rotWithShape="1">
          <a:blip r:embed="rId3">
            <a:alphaModFix/>
          </a:blip>
          <a:srcRect b="0" l="0" r="0" t="0"/>
          <a:stretch/>
        </p:blipFill>
        <p:spPr>
          <a:xfrm>
            <a:off x="379650" y="1081949"/>
            <a:ext cx="4364786" cy="5051549"/>
          </a:xfrm>
          <a:prstGeom prst="rect">
            <a:avLst/>
          </a:prstGeom>
          <a:noFill/>
          <a:ln>
            <a:noFill/>
          </a:ln>
        </p:spPr>
      </p:pic>
      <p:sp>
        <p:nvSpPr>
          <p:cNvPr id="198" name="Google Shape;198;g29cb2c1ff93_2_30"/>
          <p:cNvSpPr txBox="1"/>
          <p:nvPr>
            <p:ph idx="6" type="body"/>
          </p:nvPr>
        </p:nvSpPr>
        <p:spPr>
          <a:xfrm>
            <a:off x="4810000" y="3830500"/>
            <a:ext cx="3964500" cy="190500"/>
          </a:xfrm>
          <a:prstGeom prst="rect">
            <a:avLst/>
          </a:prstGeom>
        </p:spPr>
        <p:txBody>
          <a:bodyPr anchorCtr="0" anchor="b" bIns="38425" lIns="0" spcFirstLastPara="1" rIns="0" wrap="square" tIns="0">
            <a:noAutofit/>
          </a:bodyPr>
          <a:lstStyle/>
          <a:p>
            <a:pPr indent="0" lvl="0" marL="0" rtl="0" algn="l">
              <a:spcBef>
                <a:spcPts val="971"/>
              </a:spcBef>
              <a:spcAft>
                <a:spcPts val="0"/>
              </a:spcAft>
              <a:buNone/>
            </a:pPr>
            <a:r>
              <a:rPr lang="en-US"/>
              <a:t>Model Specifications and Flexibility</a:t>
            </a:r>
            <a:endParaRPr/>
          </a:p>
        </p:txBody>
      </p:sp>
      <p:sp>
        <p:nvSpPr>
          <p:cNvPr id="199" name="Google Shape;199;g29cb2c1ff93_2_30"/>
          <p:cNvSpPr txBox="1"/>
          <p:nvPr>
            <p:ph idx="2" type="body"/>
          </p:nvPr>
        </p:nvSpPr>
        <p:spPr>
          <a:xfrm>
            <a:off x="4806662" y="4014601"/>
            <a:ext cx="4032300" cy="1966500"/>
          </a:xfrm>
          <a:prstGeom prst="rect">
            <a:avLst/>
          </a:prstGeom>
        </p:spPr>
        <p:txBody>
          <a:bodyPr anchorCtr="0" anchor="t" bIns="0" lIns="0" spcFirstLastPara="1" rIns="0" wrap="square" tIns="0">
            <a:noAutofit/>
          </a:bodyPr>
          <a:lstStyle/>
          <a:p>
            <a:pPr indent="-342900" lvl="0" marL="457200" rtl="0" algn="l">
              <a:spcBef>
                <a:spcPts val="971"/>
              </a:spcBef>
              <a:spcAft>
                <a:spcPts val="0"/>
              </a:spcAft>
              <a:buClr>
                <a:schemeClr val="dk1"/>
              </a:buClr>
              <a:buSzPts val="1800"/>
              <a:buChar char="-"/>
            </a:pPr>
            <a:r>
              <a:rPr lang="en-US">
                <a:solidFill>
                  <a:schemeClr val="dk1"/>
                </a:solidFill>
              </a:rPr>
              <a:t>Currently the model is only considering gamma sample size for 80/120 of spot. This can be widened or narrowed in the code, easily.</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Gamma Exposure Profile is calculated off the 60 most relevant strikes (30 above spot 30 below spot) and can be widened or narrowed easily</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Model calculates these based off of CBOE options data</a:t>
            </a:r>
            <a:endParaRPr>
              <a:solidFill>
                <a:schemeClr val="dk1"/>
              </a:solidFill>
            </a:endParaRPr>
          </a:p>
          <a:p>
            <a:pPr indent="-342900" lvl="1" marL="914400" rtl="0" algn="l">
              <a:spcBef>
                <a:spcPts val="0"/>
              </a:spcBef>
              <a:spcAft>
                <a:spcPts val="0"/>
              </a:spcAft>
              <a:buClr>
                <a:schemeClr val="dk1"/>
              </a:buClr>
              <a:buSzPts val="1800"/>
              <a:buChar char="-"/>
            </a:pPr>
            <a:r>
              <a:rPr lang="en-US">
                <a:solidFill>
                  <a:schemeClr val="dk1"/>
                </a:solidFill>
              </a:rPr>
              <a:t>Can be applied to </a:t>
            </a:r>
            <a:r>
              <a:rPr b="1" lang="en-US">
                <a:solidFill>
                  <a:schemeClr val="dk1"/>
                </a:solidFill>
              </a:rPr>
              <a:t>any single stock, index, or ETF</a:t>
            </a:r>
            <a:r>
              <a:rPr lang="en-US">
                <a:solidFill>
                  <a:schemeClr val="dk1"/>
                </a:solidFill>
              </a:rPr>
              <a:t> with a liquid options chain</a:t>
            </a:r>
            <a:endParaRPr>
              <a:solidFill>
                <a:schemeClr val="dk1"/>
              </a:solidFill>
            </a:endParaRPr>
          </a:p>
          <a:p>
            <a:pPr indent="-342900" lvl="0" marL="457200" rtl="0" algn="l">
              <a:spcBef>
                <a:spcPts val="0"/>
              </a:spcBef>
              <a:spcAft>
                <a:spcPts val="0"/>
              </a:spcAft>
              <a:buClr>
                <a:schemeClr val="dk1"/>
              </a:buClr>
              <a:buSzPts val="1800"/>
              <a:buChar char="-"/>
            </a:pPr>
            <a:r>
              <a:rPr lang="en-US">
                <a:solidFill>
                  <a:schemeClr val="dk1"/>
                </a:solidFill>
              </a:rPr>
              <a:t>Serves as synergistic model to assist all divisions in executing trades and understanding exposure and risk levels</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g29bee733db6_0_13"/>
          <p:cNvSpPr txBox="1"/>
          <p:nvPr>
            <p:ph type="title"/>
          </p:nvPr>
        </p:nvSpPr>
        <p:spPr>
          <a:xfrm>
            <a:off x="457489" y="291777"/>
            <a:ext cx="8229000" cy="5736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US"/>
              <a:t>Problems With the Black-Scholes Model</a:t>
            </a:r>
            <a:endParaRPr/>
          </a:p>
        </p:txBody>
      </p:sp>
      <p:sp>
        <p:nvSpPr>
          <p:cNvPr id="206" name="Google Shape;206;g29bee733db6_0_13"/>
          <p:cNvSpPr txBox="1"/>
          <p:nvPr>
            <p:ph idx="12" type="sldNum"/>
          </p:nvPr>
        </p:nvSpPr>
        <p:spPr>
          <a:xfrm>
            <a:off x="8515350" y="6304900"/>
            <a:ext cx="171300" cy="3651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706"/>
              <a:buFont typeface="Arial"/>
              <a:buNone/>
            </a:pPr>
            <a:fld id="{00000000-1234-1234-1234-123412341234}" type="slidenum">
              <a:rPr lang="en-US"/>
              <a:t>‹#›</a:t>
            </a:fld>
            <a:endParaRPr/>
          </a:p>
        </p:txBody>
      </p:sp>
      <p:sp>
        <p:nvSpPr>
          <p:cNvPr id="207" name="Google Shape;207;g29bee733db6_0_13"/>
          <p:cNvSpPr txBox="1"/>
          <p:nvPr/>
        </p:nvSpPr>
        <p:spPr>
          <a:xfrm>
            <a:off x="411300" y="1151650"/>
            <a:ext cx="8321400" cy="3801300"/>
          </a:xfrm>
          <a:prstGeom prst="rect">
            <a:avLst/>
          </a:prstGeom>
          <a:noFill/>
          <a:ln>
            <a:noFill/>
          </a:ln>
        </p:spPr>
        <p:txBody>
          <a:bodyPr anchorCtr="0" anchor="t" bIns="91425" lIns="91425" spcFirstLastPara="1" rIns="91425" wrap="square" tIns="91425">
            <a:noAutofit/>
          </a:bodyPr>
          <a:lstStyle/>
          <a:p>
            <a:pPr indent="-295846" lvl="0" marL="457200" rtl="0" algn="l">
              <a:spcBef>
                <a:spcPts val="0"/>
              </a:spcBef>
              <a:spcAft>
                <a:spcPts val="0"/>
              </a:spcAft>
              <a:buClr>
                <a:schemeClr val="dk1"/>
              </a:buClr>
              <a:buSzPts val="1059"/>
              <a:buChar char="-"/>
            </a:pPr>
            <a:r>
              <a:rPr lang="en-US" sz="1059">
                <a:solidFill>
                  <a:schemeClr val="dk1"/>
                </a:solidFill>
              </a:rPr>
              <a:t>One of the most popular but outdated models which uses partial differential equations to price options</a:t>
            </a:r>
            <a:endParaRPr sz="1059">
              <a:solidFill>
                <a:schemeClr val="dk1"/>
              </a:solidFill>
            </a:endParaRPr>
          </a:p>
          <a:p>
            <a:pPr indent="0" lvl="0" marL="457200" rtl="0" algn="l">
              <a:spcBef>
                <a:spcPts val="0"/>
              </a:spcBef>
              <a:spcAft>
                <a:spcPts val="0"/>
              </a:spcAft>
              <a:buNone/>
            </a:pPr>
            <a:r>
              <a:t/>
            </a:r>
            <a:endParaRPr sz="1059">
              <a:solidFill>
                <a:schemeClr val="dk1"/>
              </a:solidFill>
            </a:endParaRPr>
          </a:p>
          <a:p>
            <a:pPr indent="-295846" lvl="0" marL="457200" rtl="0" algn="l">
              <a:spcBef>
                <a:spcPts val="0"/>
              </a:spcBef>
              <a:spcAft>
                <a:spcPts val="0"/>
              </a:spcAft>
              <a:buClr>
                <a:schemeClr val="dk1"/>
              </a:buClr>
              <a:buSzPts val="1059"/>
              <a:buChar char="-"/>
            </a:pPr>
            <a:r>
              <a:rPr lang="en-US" sz="1059">
                <a:solidFill>
                  <a:schemeClr val="dk1"/>
                </a:solidFill>
              </a:rPr>
              <a:t>Uses five input variables- </a:t>
            </a:r>
            <a:r>
              <a:rPr b="1" lang="en-US" sz="1100">
                <a:solidFill>
                  <a:schemeClr val="dk1"/>
                </a:solidFill>
                <a:highlight>
                  <a:srgbClr val="FFFFFF"/>
                </a:highlight>
              </a:rPr>
              <a:t>the strike price of an option, the current stock price, the time to expiration, the risk-free rate, and the volatility.</a:t>
            </a:r>
            <a:endParaRPr b="1" sz="1100">
              <a:solidFill>
                <a:schemeClr val="dk1"/>
              </a:solidFill>
              <a:highlight>
                <a:srgbClr val="FFFFFF"/>
              </a:highlight>
            </a:endParaRPr>
          </a:p>
          <a:p>
            <a:pPr indent="0" lvl="0" marL="0" rtl="0" algn="l">
              <a:spcBef>
                <a:spcPts val="0"/>
              </a:spcBef>
              <a:spcAft>
                <a:spcPts val="0"/>
              </a:spcAft>
              <a:buNone/>
            </a:pPr>
            <a:r>
              <a:t/>
            </a:r>
            <a:endParaRPr sz="1100">
              <a:solidFill>
                <a:schemeClr val="dk1"/>
              </a:solidFill>
              <a:highlight>
                <a:srgbClr val="FFFFFF"/>
              </a:highlight>
            </a:endParaRPr>
          </a:p>
          <a:p>
            <a:pPr indent="0" lvl="0" marL="0" rtl="0" algn="l">
              <a:spcBef>
                <a:spcPts val="0"/>
              </a:spcBef>
              <a:spcAft>
                <a:spcPts val="0"/>
              </a:spcAft>
              <a:buNone/>
            </a:pPr>
            <a:r>
              <a:rPr b="1" lang="en-US" sz="1100">
                <a:solidFill>
                  <a:schemeClr val="dk1"/>
                </a:solidFill>
                <a:highlight>
                  <a:srgbClr val="FFFFFF"/>
                </a:highlight>
              </a:rPr>
              <a:t>Limitations of Black Scholes </a:t>
            </a:r>
            <a:r>
              <a:rPr b="1" lang="en-US" sz="1100">
                <a:solidFill>
                  <a:schemeClr val="dk1"/>
                </a:solidFill>
                <a:highlight>
                  <a:srgbClr val="FFFFFF"/>
                </a:highlight>
              </a:rPr>
              <a:t>Model:</a:t>
            </a:r>
            <a:endParaRPr sz="1100">
              <a:solidFill>
                <a:schemeClr val="dk1"/>
              </a:solidFill>
              <a:highlight>
                <a:srgbClr val="FFFFFF"/>
              </a:highlight>
            </a:endParaRPr>
          </a:p>
          <a:p>
            <a:pPr indent="0" lvl="0" marL="0" rtl="0" algn="l">
              <a:spcBef>
                <a:spcPts val="0"/>
              </a:spcBef>
              <a:spcAft>
                <a:spcPts val="0"/>
              </a:spcAft>
              <a:buNone/>
            </a:pPr>
            <a:r>
              <a:t/>
            </a:r>
            <a:endParaRPr sz="1100">
              <a:solidFill>
                <a:schemeClr val="dk1"/>
              </a:solidFill>
              <a:highlight>
                <a:srgbClr val="FFFFFF"/>
              </a:highlight>
            </a:endParaRPr>
          </a:p>
          <a:p>
            <a:pPr indent="-298450" lvl="0" marL="457200" rtl="0" algn="l">
              <a:spcBef>
                <a:spcPts val="0"/>
              </a:spcBef>
              <a:spcAft>
                <a:spcPts val="0"/>
              </a:spcAft>
              <a:buClr>
                <a:schemeClr val="dk1"/>
              </a:buClr>
              <a:buSzPts val="1100"/>
              <a:buAutoNum type="arabicPeriod"/>
            </a:pPr>
            <a:r>
              <a:rPr b="1" lang="en-US" sz="1100">
                <a:solidFill>
                  <a:schemeClr val="dk1"/>
                </a:solidFill>
                <a:highlight>
                  <a:srgbClr val="FFFFFF"/>
                </a:highlight>
              </a:rPr>
              <a:t>Assumes Constant Volatility</a:t>
            </a:r>
            <a:r>
              <a:rPr lang="en-US" sz="1100">
                <a:solidFill>
                  <a:schemeClr val="dk1"/>
                </a:solidFill>
                <a:highlight>
                  <a:srgbClr val="FFFFFF"/>
                </a:highlight>
              </a:rPr>
              <a:t>- Assumes </a:t>
            </a:r>
            <a:r>
              <a:rPr lang="en-US" sz="1100">
                <a:solidFill>
                  <a:schemeClr val="dk1"/>
                </a:solidFill>
                <a:highlight>
                  <a:srgbClr val="FFFFFF"/>
                </a:highlight>
              </a:rPr>
              <a:t>volatility</a:t>
            </a:r>
            <a:r>
              <a:rPr lang="en-US" sz="1100">
                <a:solidFill>
                  <a:schemeClr val="dk1"/>
                </a:solidFill>
                <a:highlight>
                  <a:srgbClr val="FFFFFF"/>
                </a:highlight>
              </a:rPr>
              <a:t> remains constant over the option’s life. However, volatility fluctuates with the level of supply and </a:t>
            </a:r>
            <a:r>
              <a:rPr lang="en-US" sz="1100">
                <a:solidFill>
                  <a:schemeClr val="dk1"/>
                </a:solidFill>
                <a:highlight>
                  <a:srgbClr val="FFFFFF"/>
                </a:highlight>
              </a:rPr>
              <a:t>demand. </a:t>
            </a:r>
            <a:endParaRPr sz="1100">
              <a:solidFill>
                <a:schemeClr val="dk1"/>
              </a:solidFill>
              <a:highlight>
                <a:srgbClr val="FFFFFF"/>
              </a:highlight>
            </a:endParaRPr>
          </a:p>
          <a:p>
            <a:pPr indent="-298450" lvl="0" marL="457200" rtl="0" algn="l">
              <a:spcBef>
                <a:spcPts val="0"/>
              </a:spcBef>
              <a:spcAft>
                <a:spcPts val="0"/>
              </a:spcAft>
              <a:buClr>
                <a:schemeClr val="dk1"/>
              </a:buClr>
              <a:buSzPts val="1100"/>
              <a:buAutoNum type="arabicPeriod"/>
            </a:pPr>
            <a:r>
              <a:rPr b="1" lang="en-US" sz="1100">
                <a:solidFill>
                  <a:schemeClr val="dk1"/>
                </a:solidFill>
                <a:highlight>
                  <a:srgbClr val="FFFFFF"/>
                </a:highlight>
              </a:rPr>
              <a:t>Other Assumptions</a:t>
            </a:r>
            <a:r>
              <a:rPr lang="en-US" sz="1100">
                <a:solidFill>
                  <a:schemeClr val="dk1"/>
                </a:solidFill>
                <a:highlight>
                  <a:srgbClr val="FFFFFF"/>
                </a:highlight>
              </a:rPr>
              <a:t>- No transaction cost or taxes, and risk-free interest rate is constant for all maturities, and all these assumptions can lead to prices that deviate from actual results. </a:t>
            </a:r>
            <a:endParaRPr sz="1100">
              <a:solidFill>
                <a:schemeClr val="dk1"/>
              </a:solidFill>
              <a:highlight>
                <a:srgbClr val="FFFFFF"/>
              </a:highlight>
            </a:endParaRPr>
          </a:p>
          <a:p>
            <a:pPr indent="-298450" lvl="0" marL="457200" rtl="0" algn="l">
              <a:spcBef>
                <a:spcPts val="0"/>
              </a:spcBef>
              <a:spcAft>
                <a:spcPts val="0"/>
              </a:spcAft>
              <a:buClr>
                <a:schemeClr val="dk1"/>
              </a:buClr>
              <a:buSzPts val="1100"/>
              <a:buAutoNum type="arabicPeriod"/>
            </a:pPr>
            <a:r>
              <a:rPr lang="en-US" sz="1100">
                <a:solidFill>
                  <a:schemeClr val="dk1"/>
                </a:solidFill>
                <a:highlight>
                  <a:srgbClr val="FFFFFF"/>
                </a:highlight>
              </a:rPr>
              <a:t>Only used to price European options, and does not take </a:t>
            </a:r>
            <a:r>
              <a:rPr b="1" lang="en-US" sz="1100">
                <a:solidFill>
                  <a:schemeClr val="dk1"/>
                </a:solidFill>
                <a:highlight>
                  <a:srgbClr val="FFFFFF"/>
                </a:highlight>
              </a:rPr>
              <a:t>American options</a:t>
            </a:r>
            <a:r>
              <a:rPr lang="en-US" sz="1100">
                <a:solidFill>
                  <a:schemeClr val="dk1"/>
                </a:solidFill>
                <a:highlight>
                  <a:srgbClr val="FFFFFF"/>
                </a:highlight>
              </a:rPr>
              <a:t> into account where options can be</a:t>
            </a:r>
            <a:r>
              <a:rPr b="1" lang="en-US" sz="1100">
                <a:solidFill>
                  <a:schemeClr val="dk1"/>
                </a:solidFill>
                <a:highlight>
                  <a:srgbClr val="FFFFFF"/>
                </a:highlight>
              </a:rPr>
              <a:t> exercised at any point before expiration </a:t>
            </a:r>
            <a:endParaRPr sz="1100">
              <a:solidFill>
                <a:schemeClr val="dk1"/>
              </a:solidFill>
              <a:highlight>
                <a:srgbClr val="FFFFFF"/>
              </a:highlight>
            </a:endParaRPr>
          </a:p>
          <a:p>
            <a:pPr indent="0" lvl="0" marL="0" rtl="0" algn="l">
              <a:spcBef>
                <a:spcPts val="0"/>
              </a:spcBef>
              <a:spcAft>
                <a:spcPts val="0"/>
              </a:spcAft>
              <a:buNone/>
            </a:pPr>
            <a:r>
              <a:t/>
            </a:r>
            <a:endParaRPr b="1" sz="1100">
              <a:solidFill>
                <a:schemeClr val="dk1"/>
              </a:solidFill>
              <a:highlight>
                <a:srgbClr val="FFFFFF"/>
              </a:highlight>
            </a:endParaRPr>
          </a:p>
        </p:txBody>
      </p:sp>
      <p:pic>
        <p:nvPicPr>
          <p:cNvPr id="208" name="Google Shape;208;g29bee733db6_0_13"/>
          <p:cNvPicPr preferRelativeResize="0"/>
          <p:nvPr/>
        </p:nvPicPr>
        <p:blipFill>
          <a:blip r:embed="rId3">
            <a:alphaModFix/>
          </a:blip>
          <a:stretch>
            <a:fillRect/>
          </a:stretch>
        </p:blipFill>
        <p:spPr>
          <a:xfrm>
            <a:off x="877000" y="3556600"/>
            <a:ext cx="2784675" cy="2325450"/>
          </a:xfrm>
          <a:prstGeom prst="rect">
            <a:avLst/>
          </a:prstGeom>
          <a:noFill/>
          <a:ln>
            <a:noFill/>
          </a:ln>
        </p:spPr>
      </p:pic>
      <p:pic>
        <p:nvPicPr>
          <p:cNvPr id="209" name="Google Shape;209;g29bee733db6_0_13"/>
          <p:cNvPicPr preferRelativeResize="0"/>
          <p:nvPr/>
        </p:nvPicPr>
        <p:blipFill>
          <a:blip r:embed="rId4">
            <a:alphaModFix/>
          </a:blip>
          <a:stretch>
            <a:fillRect/>
          </a:stretch>
        </p:blipFill>
        <p:spPr>
          <a:xfrm>
            <a:off x="4160850" y="3615350"/>
            <a:ext cx="4457513" cy="220795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g29bee733db6_0_28"/>
          <p:cNvSpPr txBox="1"/>
          <p:nvPr>
            <p:ph type="title"/>
          </p:nvPr>
        </p:nvSpPr>
        <p:spPr>
          <a:xfrm>
            <a:off x="457489" y="291777"/>
            <a:ext cx="8229000" cy="5736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US"/>
              <a:t>How a </a:t>
            </a:r>
            <a:r>
              <a:rPr lang="en-US"/>
              <a:t>GARCH</a:t>
            </a:r>
            <a:r>
              <a:rPr lang="en-US"/>
              <a:t> Model Addresses These Issues</a:t>
            </a:r>
            <a:endParaRPr/>
          </a:p>
        </p:txBody>
      </p:sp>
      <p:sp>
        <p:nvSpPr>
          <p:cNvPr id="216" name="Google Shape;216;g29bee733db6_0_28"/>
          <p:cNvSpPr txBox="1"/>
          <p:nvPr>
            <p:ph idx="12" type="sldNum"/>
          </p:nvPr>
        </p:nvSpPr>
        <p:spPr>
          <a:xfrm>
            <a:off x="8515350" y="6304900"/>
            <a:ext cx="171300" cy="3651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706"/>
              <a:buFont typeface="Arial"/>
              <a:buNone/>
            </a:pPr>
            <a:fld id="{00000000-1234-1234-1234-123412341234}" type="slidenum">
              <a:rPr lang="en-US"/>
              <a:t>‹#›</a:t>
            </a:fld>
            <a:endParaRPr/>
          </a:p>
        </p:txBody>
      </p:sp>
      <p:sp>
        <p:nvSpPr>
          <p:cNvPr id="217" name="Google Shape;217;g29bee733db6_0_28"/>
          <p:cNvSpPr txBox="1"/>
          <p:nvPr>
            <p:ph idx="9" type="body"/>
          </p:nvPr>
        </p:nvSpPr>
        <p:spPr>
          <a:xfrm>
            <a:off x="457500" y="1005892"/>
            <a:ext cx="8229000" cy="4972800"/>
          </a:xfrm>
          <a:prstGeom prst="rect">
            <a:avLst/>
          </a:prstGeom>
        </p:spPr>
        <p:txBody>
          <a:bodyPr anchorCtr="0" anchor="t" bIns="0" lIns="0" spcFirstLastPara="1" rIns="0" wrap="square" tIns="0">
            <a:noAutofit/>
          </a:bodyPr>
          <a:lstStyle/>
          <a:p>
            <a:pPr indent="0" lvl="0" marL="0" rtl="0" algn="l">
              <a:spcBef>
                <a:spcPts val="971"/>
              </a:spcBef>
              <a:spcAft>
                <a:spcPts val="0"/>
              </a:spcAft>
              <a:buClr>
                <a:schemeClr val="dk1"/>
              </a:buClr>
              <a:buSzPts val="1100"/>
              <a:buFont typeface="Arial"/>
              <a:buNone/>
            </a:pPr>
            <a:r>
              <a:rPr lang="en-US">
                <a:solidFill>
                  <a:srgbClr val="111111"/>
                </a:solidFill>
              </a:rPr>
              <a:t>The </a:t>
            </a:r>
            <a:r>
              <a:rPr b="1" lang="en-US">
                <a:solidFill>
                  <a:srgbClr val="111111"/>
                </a:solidFill>
              </a:rPr>
              <a:t>Generalized Autoregressive Conditional Heteroskedasticity (GARCH) </a:t>
            </a:r>
            <a:r>
              <a:rPr lang="en-US">
                <a:solidFill>
                  <a:srgbClr val="111111"/>
                </a:solidFill>
              </a:rPr>
              <a:t>model is used for modeling volatility in financial time series.</a:t>
            </a:r>
            <a:endParaRPr>
              <a:solidFill>
                <a:srgbClr val="111111"/>
              </a:solidFill>
            </a:endParaRPr>
          </a:p>
          <a:p>
            <a:pPr indent="0" lvl="0" marL="0" rtl="0" algn="l">
              <a:spcBef>
                <a:spcPts val="971"/>
              </a:spcBef>
              <a:spcAft>
                <a:spcPts val="0"/>
              </a:spcAft>
              <a:buNone/>
            </a:pPr>
            <a:r>
              <a:rPr lang="en-US">
                <a:solidFill>
                  <a:srgbClr val="111111"/>
                </a:solidFill>
              </a:rPr>
              <a:t>GARCH Model forecasts the volatility of financial returns over time. It explicitly </a:t>
            </a:r>
            <a:r>
              <a:rPr b="1" lang="en-US">
                <a:solidFill>
                  <a:srgbClr val="111111"/>
                </a:solidFill>
              </a:rPr>
              <a:t>allows volatility</a:t>
            </a:r>
            <a:r>
              <a:rPr lang="en-US">
                <a:solidFill>
                  <a:srgbClr val="111111"/>
                </a:solidFill>
              </a:rPr>
              <a:t> to vary over time and capture volatility clustering, where periods of high volatility tend to be followed by additional periods of high volatility. The model also includes an autoregressive component for </a:t>
            </a:r>
            <a:r>
              <a:rPr b="1" lang="en-US">
                <a:solidFill>
                  <a:srgbClr val="111111"/>
                </a:solidFill>
              </a:rPr>
              <a:t>capturing past volatility and a conditional heteroskedasticity component</a:t>
            </a:r>
            <a:r>
              <a:rPr lang="en-US">
                <a:solidFill>
                  <a:srgbClr val="111111"/>
                </a:solidFill>
              </a:rPr>
              <a:t> that models the variability of the series conditional on past observations.</a:t>
            </a:r>
            <a:endParaRPr>
              <a:solidFill>
                <a:srgbClr val="111111"/>
              </a:solidFill>
            </a:endParaRPr>
          </a:p>
          <a:p>
            <a:pPr indent="0" lvl="0" marL="0" rtl="0" algn="l">
              <a:spcBef>
                <a:spcPts val="971"/>
              </a:spcBef>
              <a:spcAft>
                <a:spcPts val="0"/>
              </a:spcAft>
              <a:buNone/>
            </a:pPr>
            <a:r>
              <a:rPr lang="en-US">
                <a:solidFill>
                  <a:srgbClr val="111111"/>
                </a:solidFill>
              </a:rPr>
              <a:t>In practice, the estimated volatility from a GARCH model can be used as an input in option pricing models to account for changing volatility conditions.</a:t>
            </a:r>
            <a:endParaRPr>
              <a:solidFill>
                <a:srgbClr val="111111"/>
              </a:solidFill>
            </a:endParaRPr>
          </a:p>
          <a:p>
            <a:pPr indent="0" lvl="0" marL="0" rtl="0" algn="l">
              <a:spcBef>
                <a:spcPts val="971"/>
              </a:spcBef>
              <a:spcAft>
                <a:spcPts val="0"/>
              </a:spcAft>
              <a:buNone/>
            </a:pPr>
            <a:r>
              <a:rPr b="1" lang="en-US">
                <a:solidFill>
                  <a:srgbClr val="111111"/>
                </a:solidFill>
              </a:rPr>
              <a:t>Explicit Issues Addressed:</a:t>
            </a:r>
            <a:endParaRPr b="1">
              <a:solidFill>
                <a:srgbClr val="111111"/>
              </a:solidFill>
            </a:endParaRPr>
          </a:p>
          <a:p>
            <a:pPr indent="-312674" lvl="0" marL="457200" rtl="0" algn="l">
              <a:spcBef>
                <a:spcPts val="971"/>
              </a:spcBef>
              <a:spcAft>
                <a:spcPts val="0"/>
              </a:spcAft>
              <a:buClr>
                <a:srgbClr val="111111"/>
              </a:buClr>
              <a:buSzPts val="1324"/>
              <a:buChar char="-"/>
            </a:pPr>
            <a:r>
              <a:rPr b="1" lang="en-US">
                <a:solidFill>
                  <a:srgbClr val="111111"/>
                </a:solidFill>
              </a:rPr>
              <a:t>Volatility Clustering: </a:t>
            </a:r>
            <a:r>
              <a:rPr lang="en-US">
                <a:solidFill>
                  <a:srgbClr val="111111"/>
                </a:solidFill>
              </a:rPr>
              <a:t>Financial time series often exhibit periods of high volatility followed by periods of low volatility. GARCH models are </a:t>
            </a:r>
            <a:r>
              <a:rPr b="1" lang="en-US">
                <a:solidFill>
                  <a:srgbClr val="111111"/>
                </a:solidFill>
              </a:rPr>
              <a:t>well-suited to capture this clustering of volatility</a:t>
            </a:r>
            <a:r>
              <a:rPr lang="en-US">
                <a:solidFill>
                  <a:srgbClr val="111111"/>
                </a:solidFill>
              </a:rPr>
              <a:t>.</a:t>
            </a:r>
            <a:endParaRPr>
              <a:solidFill>
                <a:srgbClr val="111111"/>
              </a:solidFill>
            </a:endParaRPr>
          </a:p>
          <a:p>
            <a:pPr indent="-312674" lvl="0" marL="457200" rtl="0" algn="l">
              <a:spcBef>
                <a:spcPts val="0"/>
              </a:spcBef>
              <a:spcAft>
                <a:spcPts val="0"/>
              </a:spcAft>
              <a:buClr>
                <a:srgbClr val="111111"/>
              </a:buClr>
              <a:buSzPts val="1324"/>
              <a:buChar char="-"/>
            </a:pPr>
            <a:r>
              <a:rPr b="1" lang="en-US">
                <a:solidFill>
                  <a:srgbClr val="111111"/>
                </a:solidFill>
              </a:rPr>
              <a:t>Time-Varying Volatility:</a:t>
            </a:r>
            <a:r>
              <a:rPr lang="en-US">
                <a:solidFill>
                  <a:srgbClr val="111111"/>
                </a:solidFill>
              </a:rPr>
              <a:t> GARCH models allow for the estimation of time-varying volatility,</a:t>
            </a:r>
            <a:r>
              <a:rPr b="1" lang="en-US">
                <a:solidFill>
                  <a:srgbClr val="111111"/>
                </a:solidFill>
              </a:rPr>
              <a:t> addressing the limitation of assuming constant volatility</a:t>
            </a:r>
            <a:r>
              <a:rPr lang="en-US">
                <a:solidFill>
                  <a:srgbClr val="111111"/>
                </a:solidFill>
              </a:rPr>
              <a:t> in the Black-Scholes model.</a:t>
            </a:r>
            <a:endParaRPr>
              <a:solidFill>
                <a:srgbClr val="111111"/>
              </a:solidFill>
            </a:endParaRPr>
          </a:p>
          <a:p>
            <a:pPr indent="0" lvl="0" marL="0" rtl="0" algn="l">
              <a:spcBef>
                <a:spcPts val="971"/>
              </a:spcBef>
              <a:spcAft>
                <a:spcPts val="0"/>
              </a:spcAft>
              <a:buClr>
                <a:schemeClr val="dk1"/>
              </a:buClr>
              <a:buSzPts val="1100"/>
              <a:buFont typeface="Arial"/>
              <a:buNone/>
            </a:pPr>
            <a:r>
              <a:t/>
            </a:r>
            <a:endParaRPr>
              <a:solidFill>
                <a:srgbClr val="111111"/>
              </a:solidFill>
            </a:endParaRPr>
          </a:p>
          <a:p>
            <a:pPr indent="0" lvl="0" marL="0" rtl="0" algn="l">
              <a:spcBef>
                <a:spcPts val="971"/>
              </a:spcBef>
              <a:spcAft>
                <a:spcPts val="0"/>
              </a:spcAft>
              <a:buClr>
                <a:schemeClr val="dk1"/>
              </a:buClr>
              <a:buSzPts val="1100"/>
              <a:buFont typeface="Arial"/>
              <a:buNone/>
            </a:pPr>
            <a:r>
              <a:t/>
            </a:r>
            <a:endParaRPr>
              <a:solidFill>
                <a:srgbClr val="111111"/>
              </a:solidFill>
            </a:endParaRPr>
          </a:p>
          <a:p>
            <a:pPr indent="0" lvl="0" marL="0" rtl="0" algn="l">
              <a:spcBef>
                <a:spcPts val="971"/>
              </a:spcBef>
              <a:spcAft>
                <a:spcPts val="0"/>
              </a:spcAft>
              <a:buNone/>
            </a:pPr>
            <a:r>
              <a:t/>
            </a:r>
            <a:endParaRPr>
              <a:solidFill>
                <a:srgbClr val="111111"/>
              </a:solidFill>
            </a:endParaRPr>
          </a:p>
        </p:txBody>
      </p:sp>
      <p:pic>
        <p:nvPicPr>
          <p:cNvPr id="218" name="Google Shape;218;g29bee733db6_0_28"/>
          <p:cNvPicPr preferRelativeResize="0"/>
          <p:nvPr/>
        </p:nvPicPr>
        <p:blipFill rotWithShape="1">
          <a:blip r:embed="rId3">
            <a:alphaModFix/>
          </a:blip>
          <a:srcRect b="0" l="0" r="7689" t="5695"/>
          <a:stretch/>
        </p:blipFill>
        <p:spPr>
          <a:xfrm>
            <a:off x="3180075" y="4249900"/>
            <a:ext cx="2783850" cy="1935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g29bee733db6_0_45"/>
          <p:cNvSpPr txBox="1"/>
          <p:nvPr>
            <p:ph type="title"/>
          </p:nvPr>
        </p:nvSpPr>
        <p:spPr>
          <a:xfrm>
            <a:off x="457489" y="315577"/>
            <a:ext cx="8229000" cy="5736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US" sz="2665"/>
              <a:t>Q&amp;A</a:t>
            </a:r>
            <a:endParaRPr sz="2665"/>
          </a:p>
        </p:txBody>
      </p:sp>
      <p:sp>
        <p:nvSpPr>
          <p:cNvPr id="225" name="Google Shape;225;g29bee733db6_0_45"/>
          <p:cNvSpPr txBox="1"/>
          <p:nvPr>
            <p:ph idx="12" type="sldNum"/>
          </p:nvPr>
        </p:nvSpPr>
        <p:spPr>
          <a:xfrm>
            <a:off x="8515350" y="6304900"/>
            <a:ext cx="171300" cy="3651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706"/>
              <a:buFont typeface="Arial"/>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1_Office Theme">
  <a:themeElements>
    <a:clrScheme name="Custom 8">
      <a:dk1>
        <a:srgbClr val="000000"/>
      </a:dk1>
      <a:lt1>
        <a:srgbClr val="FFFFFF"/>
      </a:lt1>
      <a:dk2>
        <a:srgbClr val="012268"/>
      </a:dk2>
      <a:lt2>
        <a:srgbClr val="E7E6E6"/>
      </a:lt2>
      <a:accent1>
        <a:srgbClr val="012268"/>
      </a:accent1>
      <a:accent2>
        <a:srgbClr val="006AA9"/>
      </a:accent2>
      <a:accent3>
        <a:srgbClr val="FF9119"/>
      </a:accent3>
      <a:accent4>
        <a:srgbClr val="FFD040"/>
      </a:accent4>
      <a:accent5>
        <a:srgbClr val="C3CDD9"/>
      </a:accent5>
      <a:accent6>
        <a:srgbClr val="79A0C3"/>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2023-09-22T00:03:01Z</dcterms:created>
  <dc:creator>Tao, Evan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0x010100E417D469A2FDC147B1122AFB7B81C0B5</vt:lpwstr>
  </property>
</Properties>
</file>